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84F7149-D86E-40A0-84F2-66EED81B6F02}" type="datetimeFigureOut">
              <a:rPr lang="en-US" smtClean="0"/>
              <a:t>6/4/2013</a:t>
            </a:fld>
            <a:endParaRPr lang="en-US"/>
          </a:p>
        </p:txBody>
      </p:sp>
      <p:sp>
        <p:nvSpPr>
          <p:cNvPr id="8" name="Slide Number Placeholder 7"/>
          <p:cNvSpPr>
            <a:spLocks noGrp="1"/>
          </p:cNvSpPr>
          <p:nvPr>
            <p:ph type="sldNum" sz="quarter" idx="11"/>
          </p:nvPr>
        </p:nvSpPr>
        <p:spPr/>
        <p:txBody>
          <a:bodyPr/>
          <a:lstStyle/>
          <a:p>
            <a:fld id="{E3107FE2-2434-4B83-A8B4-7494179E7E2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4F7149-D86E-40A0-84F2-66EED81B6F02}" type="datetimeFigureOut">
              <a:rPr lang="en-US" smtClean="0"/>
              <a:t>6/4/2013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07FE2-2434-4B83-A8B4-7494179E7E22}"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4F7149-D86E-40A0-84F2-66EED81B6F02}" type="datetimeFigureOut">
              <a:rPr lang="en-US" smtClean="0"/>
              <a:t>6/4/2013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07FE2-2434-4B83-A8B4-7494179E7E22}"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152400" y="1066800"/>
            <a:ext cx="8839200" cy="56388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1949791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84F7149-D86E-40A0-84F2-66EED81B6F02}" type="datetimeFigureOut">
              <a:rPr lang="en-US" smtClean="0"/>
              <a:t>6/4/2013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07FE2-2434-4B83-A8B4-7494179E7E22}"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4F7149-D86E-40A0-84F2-66EED81B6F02}" type="datetimeFigureOut">
              <a:rPr lang="en-US" smtClean="0"/>
              <a:t>6/4/2013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07FE2-2434-4B83-A8B4-7494179E7E22}"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84F7149-D86E-40A0-84F2-66EED81B6F02}" type="datetimeFigureOut">
              <a:rPr lang="en-US" smtClean="0"/>
              <a:t>6/4/2013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07FE2-2434-4B83-A8B4-7494179E7E22}"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84F7149-D86E-40A0-84F2-66EED81B6F02}" type="datetimeFigureOut">
              <a:rPr lang="en-US" smtClean="0"/>
              <a:t>6/4/2013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07FE2-2434-4B83-A8B4-7494179E7E22}"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4F7149-D86E-40A0-84F2-66EED81B6F02}" type="datetimeFigureOut">
              <a:rPr lang="en-US" smtClean="0"/>
              <a:t>6/4/2013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07FE2-2434-4B83-A8B4-7494179E7E22}"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F7149-D86E-40A0-84F2-66EED81B6F02}" type="datetimeFigureOut">
              <a:rPr lang="en-US" smtClean="0"/>
              <a:t>6/4/2013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107FE2-2434-4B83-A8B4-7494179E7E22}"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4F7149-D86E-40A0-84F2-66EED81B6F02}" type="datetimeFigureOut">
              <a:rPr lang="en-US" smtClean="0"/>
              <a:t>6/4/2013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07FE2-2434-4B83-A8B4-7494179E7E22}"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4F7149-D86E-40A0-84F2-66EED81B6F02}" type="datetimeFigureOut">
              <a:rPr lang="en-US" smtClean="0"/>
              <a:t>6/4/2013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07FE2-2434-4B83-A8B4-7494179E7E22}"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84F7149-D86E-40A0-84F2-66EED81B6F02}" type="datetimeFigureOut">
              <a:rPr lang="en-US" smtClean="0"/>
              <a:t>6/4/2013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3107FE2-2434-4B83-A8B4-7494179E7E22}"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STEWARDSHIP</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lnSpcReduction="10000"/>
          </a:bodyPr>
          <a:lstStyle/>
          <a:p>
            <a:pPr marL="0" marR="0" lvl="0" indent="0" rtl="0">
              <a:buNone/>
            </a:pPr>
            <a:r>
              <a:rPr lang="en-US" b="0" i="0" u="none" strike="noStrike" baseline="0" dirty="0" smtClean="0">
                <a:latin typeface="Calibri"/>
              </a:rPr>
              <a:t>As Children of God we have many titles</a:t>
            </a:r>
          </a:p>
          <a:p>
            <a:pPr marR="0" lvl="0" rtl="0"/>
            <a:r>
              <a:rPr lang="en-US" b="0" i="0" u="none" strike="noStrike" baseline="0" dirty="0" smtClean="0">
                <a:latin typeface="Calibri"/>
              </a:rPr>
              <a:t>Children of Light</a:t>
            </a:r>
          </a:p>
          <a:p>
            <a:pPr marR="0" lvl="0" rtl="0"/>
            <a:r>
              <a:rPr lang="en-US" b="0" i="0" u="none" strike="noStrike" baseline="0" dirty="0" smtClean="0">
                <a:latin typeface="Calibri"/>
              </a:rPr>
              <a:t>Redeemed</a:t>
            </a:r>
          </a:p>
          <a:p>
            <a:pPr marR="0" lvl="0" rtl="0"/>
            <a:r>
              <a:rPr lang="en-US" b="0" i="0" u="none" strike="noStrike" baseline="0" dirty="0" smtClean="0">
                <a:latin typeface="Calibri"/>
              </a:rPr>
              <a:t>Saints</a:t>
            </a:r>
          </a:p>
          <a:p>
            <a:pPr marR="0" lvl="0" rtl="0"/>
            <a:r>
              <a:rPr lang="en-US" b="0" i="0" u="none" strike="noStrike" baseline="0" dirty="0" smtClean="0">
                <a:latin typeface="Calibri"/>
              </a:rPr>
              <a:t>Priests</a:t>
            </a:r>
          </a:p>
          <a:p>
            <a:pPr marR="0" lvl="0" rtl="0"/>
            <a:r>
              <a:rPr lang="en-US" b="0" i="0" u="none" strike="noStrike" baseline="0" dirty="0" smtClean="0">
                <a:latin typeface="Calibri"/>
              </a:rPr>
              <a:t>Soldier</a:t>
            </a:r>
          </a:p>
          <a:p>
            <a:pPr marR="0" lvl="0" rtl="0"/>
            <a:r>
              <a:rPr lang="en-US" b="0" i="0" u="none" strike="noStrike" baseline="0" dirty="0" smtClean="0">
                <a:latin typeface="Calibri"/>
              </a:rPr>
              <a:t>Strangers</a:t>
            </a:r>
          </a:p>
          <a:p>
            <a:pPr marR="0" lvl="0" rtl="0"/>
            <a:r>
              <a:rPr lang="en-US" b="0" i="0" u="none" strike="noStrike" baseline="0" dirty="0" smtClean="0">
                <a:latin typeface="Calibri"/>
              </a:rPr>
              <a:t>Pilgrims</a:t>
            </a:r>
          </a:p>
          <a:p>
            <a:pPr marR="0" lvl="0" rtl="0"/>
            <a:r>
              <a:rPr lang="en-US" b="0" i="0" u="none" strike="noStrike" baseline="0" dirty="0" smtClean="0">
                <a:latin typeface="Calibri"/>
              </a:rPr>
              <a:t>Servants </a:t>
            </a:r>
            <a:r>
              <a:rPr lang="en-US" b="0" i="1" u="none" strike="noStrike" baseline="0" dirty="0" smtClean="0">
                <a:latin typeface="Calibri"/>
              </a:rPr>
              <a:t>(never a slave)</a:t>
            </a:r>
          </a:p>
          <a:p>
            <a:pPr marR="0" lvl="0" rtl="0"/>
            <a:r>
              <a:rPr lang="en-US" b="0" i="0" u="none" strike="noStrike" baseline="0" dirty="0" smtClean="0">
                <a:latin typeface="Calibri"/>
              </a:rPr>
              <a:t>One title is </a:t>
            </a:r>
            <a:r>
              <a:rPr lang="en-US" b="1" i="0" u="none" strike="noStrike" baseline="0" dirty="0" smtClean="0">
                <a:solidFill>
                  <a:srgbClr val="0000CC"/>
                </a:solidFill>
                <a:latin typeface="Calibri"/>
              </a:rPr>
              <a:t>STEWARD</a:t>
            </a:r>
          </a:p>
          <a:p>
            <a:pPr marL="457200" marR="0" lvl="1" indent="0" rtl="0">
              <a:buNone/>
            </a:pPr>
            <a:r>
              <a:rPr lang="en-US" b="1" i="0" u="sng" strike="noStrike" baseline="0" dirty="0" smtClean="0">
                <a:solidFill>
                  <a:srgbClr val="800000"/>
                </a:solidFill>
                <a:latin typeface="Minion Pro"/>
              </a:rPr>
              <a:t>1 Corinthians 4:1-2</a:t>
            </a:r>
            <a:r>
              <a:rPr lang="en-US" b="0" i="0" u="none" strike="noStrike" baseline="0" dirty="0" smtClean="0">
                <a:solidFill>
                  <a:srgbClr val="800000"/>
                </a:solidFill>
                <a:latin typeface="Minion Pro"/>
              </a:rPr>
              <a:t>  </a:t>
            </a:r>
            <a:r>
              <a:rPr lang="en-US" b="0" i="1" u="none" strike="noStrike" baseline="0" dirty="0" smtClean="0">
                <a:solidFill>
                  <a:srgbClr val="000000"/>
                </a:solidFill>
                <a:latin typeface="Minion Pro"/>
              </a:rPr>
              <a:t>Let a man so account of us, as of the ministers of Christ, and </a:t>
            </a:r>
            <a:r>
              <a:rPr lang="en-US" b="1" i="1" u="none" strike="noStrike" baseline="0" dirty="0" smtClean="0">
                <a:solidFill>
                  <a:srgbClr val="000000"/>
                </a:solidFill>
                <a:latin typeface="Minion Pro"/>
              </a:rPr>
              <a:t>stewards</a:t>
            </a:r>
            <a:r>
              <a:rPr lang="en-US" b="0" i="1" u="none" strike="noStrike" baseline="0" dirty="0" smtClean="0">
                <a:solidFill>
                  <a:srgbClr val="000000"/>
                </a:solidFill>
                <a:latin typeface="Minion Pro"/>
              </a:rPr>
              <a:t> of the mysteries of God. </a:t>
            </a:r>
          </a:p>
          <a:p>
            <a:pPr marL="457200" marR="0" lvl="1" indent="0" rtl="0">
              <a:buNone/>
            </a:pPr>
            <a:r>
              <a:rPr lang="en-US" b="0" i="1" u="none" strike="noStrike" baseline="0" dirty="0" smtClean="0">
                <a:solidFill>
                  <a:srgbClr val="000000"/>
                </a:solidFill>
                <a:latin typeface="Minion Pro"/>
              </a:rPr>
              <a:t>2  Moreover it is required in </a:t>
            </a:r>
            <a:r>
              <a:rPr lang="en-US" b="1" i="1" u="none" strike="noStrike" baseline="0" dirty="0" smtClean="0">
                <a:solidFill>
                  <a:srgbClr val="000000"/>
                </a:solidFill>
                <a:latin typeface="Minion Pro"/>
              </a:rPr>
              <a:t>stewards</a:t>
            </a:r>
            <a:r>
              <a:rPr lang="en-US" b="0" i="1" u="none" strike="noStrike" baseline="0" dirty="0" smtClean="0">
                <a:solidFill>
                  <a:srgbClr val="000000"/>
                </a:solidFill>
                <a:latin typeface="Minion Pro"/>
              </a:rPr>
              <a:t>, that a man be found faithful. </a:t>
            </a:r>
          </a:p>
          <a:p>
            <a:pPr marL="457200" marR="0" lvl="1" indent="0" rtl="0">
              <a:buNone/>
            </a:pPr>
            <a:r>
              <a:rPr lang="en-US" b="1" i="0" u="sng" strike="noStrike" baseline="0" dirty="0" smtClean="0">
                <a:solidFill>
                  <a:srgbClr val="800000"/>
                </a:solidFill>
                <a:latin typeface="Minion Pro"/>
              </a:rPr>
              <a:t>Luke 12:42</a:t>
            </a:r>
            <a:r>
              <a:rPr lang="en-US" b="0" i="0" u="none" strike="noStrike" baseline="0" dirty="0" smtClean="0">
                <a:solidFill>
                  <a:srgbClr val="800000"/>
                </a:solidFill>
                <a:latin typeface="Minion Pro"/>
              </a:rPr>
              <a:t>  </a:t>
            </a:r>
            <a:r>
              <a:rPr lang="en-US" b="0" i="1" u="none" strike="noStrike" baseline="0" dirty="0" smtClean="0">
                <a:solidFill>
                  <a:srgbClr val="000000"/>
                </a:solidFill>
                <a:latin typeface="Minion Pro"/>
              </a:rPr>
              <a:t>And the Lord said, Who then is that faithful and wise </a:t>
            </a:r>
            <a:r>
              <a:rPr lang="en-US" b="1" i="1" u="none" strike="noStrike" baseline="0" dirty="0" smtClean="0">
                <a:solidFill>
                  <a:srgbClr val="000000"/>
                </a:solidFill>
                <a:latin typeface="Minion Pro"/>
              </a:rPr>
              <a:t>steward</a:t>
            </a:r>
            <a:r>
              <a:rPr lang="en-US" b="0" i="1" u="none" strike="noStrike" baseline="0" dirty="0" smtClean="0">
                <a:solidFill>
                  <a:srgbClr val="000000"/>
                </a:solidFill>
                <a:latin typeface="Minion Pro"/>
              </a:rPr>
              <a:t>, whom his lord shall make ruler over his household, to give them their portion of meat in due season? </a:t>
            </a:r>
          </a:p>
        </p:txBody>
      </p:sp>
    </p:spTree>
    <p:extLst>
      <p:ext uri="{BB962C8B-B14F-4D97-AF65-F5344CB8AC3E}">
        <p14:creationId xmlns:p14="http://schemas.microsoft.com/office/powerpoint/2010/main" val="184761959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p:cTn id="75"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6"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7" dur="500"/>
                                        <p:tgtEl>
                                          <p:spTgt spid="3">
                                            <p:txEl>
                                              <p:pRg st="10" end="10"/>
                                            </p:txEl>
                                          </p:spTgt>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3">
                                            <p:txEl>
                                              <p:pRg st="11" end="11"/>
                                            </p:txEl>
                                          </p:spTgt>
                                        </p:tgtEl>
                                        <p:attrNameLst>
                                          <p:attrName>style.visibility</p:attrName>
                                        </p:attrNameLst>
                                      </p:cBhvr>
                                      <p:to>
                                        <p:strVal val="visible"/>
                                      </p:to>
                                    </p:set>
                                    <p:anim calcmode="lin" valueType="num">
                                      <p:cBhvr>
                                        <p:cTn id="80"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81"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82" dur="500"/>
                                        <p:tgtEl>
                                          <p:spTgt spid="3">
                                            <p:txEl>
                                              <p:pRg st="11" end="11"/>
                                            </p:txEl>
                                          </p:spTgt>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p:cTn id="85"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86"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8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STEWARDSHIP</a:t>
            </a:r>
            <a:endParaRPr lang="en-US" b="1" i="0" u="none" strike="noStrike" baseline="0" smtClean="0">
              <a:latin typeface="Times New Roman"/>
            </a:endParaRPr>
          </a:p>
        </p:txBody>
      </p:sp>
      <p:sp>
        <p:nvSpPr>
          <p:cNvPr id="3" name="Text Placeholder 2"/>
          <p:cNvSpPr>
            <a:spLocks noGrp="1"/>
          </p:cNvSpPr>
          <p:nvPr>
            <p:ph type="body" idx="1"/>
          </p:nvPr>
        </p:nvSpPr>
        <p:spPr>
          <a:xfrm>
            <a:off x="152400" y="838200"/>
            <a:ext cx="8839200" cy="5867400"/>
          </a:xfrm>
        </p:spPr>
        <p:txBody>
          <a:bodyPr>
            <a:normAutofit lnSpcReduction="10000"/>
          </a:bodyPr>
          <a:lstStyle/>
          <a:p>
            <a:pPr marL="0" marR="0" lvl="0" indent="0" rtl="0">
              <a:buNone/>
            </a:pPr>
            <a:r>
              <a:rPr lang="en-US" b="0" i="0" u="none" strike="noStrike" baseline="0" dirty="0" smtClean="0">
                <a:latin typeface="Calibri"/>
              </a:rPr>
              <a:t>God uses the word STEWARD in relationship with money</a:t>
            </a:r>
          </a:p>
          <a:p>
            <a:pPr marL="457200" marR="0" lvl="1" indent="0" rtl="0">
              <a:buNone/>
            </a:pPr>
            <a:r>
              <a:rPr lang="en-US" b="1" i="0" u="sng" strike="noStrike" baseline="0" dirty="0" smtClean="0">
                <a:solidFill>
                  <a:srgbClr val="800000"/>
                </a:solidFill>
                <a:latin typeface="Minion Pro"/>
              </a:rPr>
              <a:t>Luke 16:1-15</a:t>
            </a:r>
            <a:r>
              <a:rPr lang="en-US" b="0" i="0" u="none" strike="noStrike" baseline="0" dirty="0" smtClean="0">
                <a:solidFill>
                  <a:srgbClr val="800000"/>
                </a:solidFill>
                <a:latin typeface="Minion Pro"/>
              </a:rPr>
              <a:t>  </a:t>
            </a:r>
            <a:r>
              <a:rPr lang="en-US" b="0" i="1" u="none" strike="noStrike" baseline="0" dirty="0" smtClean="0">
                <a:solidFill>
                  <a:srgbClr val="800000"/>
                </a:solidFill>
                <a:latin typeface="Minion Pro"/>
              </a:rPr>
              <a:t>And </a:t>
            </a:r>
            <a:r>
              <a:rPr lang="en-US" b="1" i="1" u="none" strike="noStrike" baseline="0" dirty="0" smtClean="0">
                <a:solidFill>
                  <a:srgbClr val="800000"/>
                </a:solidFill>
                <a:latin typeface="Minion Pro"/>
              </a:rPr>
              <a:t>he said also unto his disciples</a:t>
            </a:r>
            <a:r>
              <a:rPr lang="en-US" b="0" i="1" u="none" strike="noStrike" baseline="0" dirty="0" smtClean="0">
                <a:solidFill>
                  <a:srgbClr val="800000"/>
                </a:solidFill>
                <a:latin typeface="Minion Pro"/>
              </a:rPr>
              <a:t>, There was a certain rich man, which had a </a:t>
            </a:r>
            <a:r>
              <a:rPr lang="en-US" b="1" i="0" u="none" strike="noStrike" baseline="0" dirty="0" smtClean="0">
                <a:solidFill>
                  <a:srgbClr val="0000CC"/>
                </a:solidFill>
                <a:latin typeface="Minion Pro"/>
              </a:rPr>
              <a:t>steward;</a:t>
            </a:r>
            <a:r>
              <a:rPr lang="en-US" b="0" i="0" u="none" strike="noStrike" baseline="0" dirty="0" smtClean="0">
                <a:solidFill>
                  <a:srgbClr val="0000CC"/>
                </a:solidFill>
                <a:latin typeface="Minion Pro"/>
              </a:rPr>
              <a:t> </a:t>
            </a:r>
            <a:r>
              <a:rPr lang="en-US" b="0" i="1" u="none" strike="noStrike" baseline="0" dirty="0" smtClean="0">
                <a:solidFill>
                  <a:srgbClr val="0000CC"/>
                </a:solidFill>
                <a:latin typeface="Minion Pro"/>
              </a:rPr>
              <a:t>and the same was accused unto him that he had wasted his goods. </a:t>
            </a:r>
          </a:p>
          <a:p>
            <a:pPr marL="457200" marR="0" lvl="1" indent="0" rtl="0">
              <a:buNone/>
            </a:pPr>
            <a:r>
              <a:rPr lang="en-US" b="0" i="1" u="none" strike="noStrike" baseline="0" dirty="0" smtClean="0">
                <a:solidFill>
                  <a:srgbClr val="000000"/>
                </a:solidFill>
                <a:latin typeface="Minion Pro"/>
              </a:rPr>
              <a:t>2  And he called him, and said unto him, How is it that I hear this of thee? </a:t>
            </a:r>
            <a:r>
              <a:rPr lang="en-US" b="1" i="1" u="none" strike="noStrike" baseline="0" dirty="0" smtClean="0">
                <a:solidFill>
                  <a:srgbClr val="000000"/>
                </a:solidFill>
                <a:latin typeface="Minion Pro"/>
              </a:rPr>
              <a:t>give an account of thy stewardship;</a:t>
            </a:r>
            <a:r>
              <a:rPr lang="en-US" b="0" i="1" u="none" strike="noStrike" baseline="0" dirty="0" smtClean="0">
                <a:solidFill>
                  <a:srgbClr val="000000"/>
                </a:solidFill>
                <a:latin typeface="Minion Pro"/>
              </a:rPr>
              <a:t> for thou </a:t>
            </a:r>
            <a:r>
              <a:rPr lang="en-US" b="0" i="1" u="none" strike="noStrike" baseline="0" dirty="0" err="1" smtClean="0">
                <a:solidFill>
                  <a:srgbClr val="000000"/>
                </a:solidFill>
                <a:latin typeface="Minion Pro"/>
              </a:rPr>
              <a:t>mayest</a:t>
            </a:r>
            <a:r>
              <a:rPr lang="en-US" b="0" i="1" u="none" strike="noStrike" baseline="0" dirty="0" smtClean="0">
                <a:solidFill>
                  <a:srgbClr val="000000"/>
                </a:solidFill>
                <a:latin typeface="Minion Pro"/>
              </a:rPr>
              <a:t> be no longer steward. </a:t>
            </a:r>
          </a:p>
          <a:p>
            <a:pPr marL="457200" marR="0" lvl="1" indent="0" rtl="0">
              <a:buNone/>
            </a:pPr>
            <a:r>
              <a:rPr lang="en-US" b="0" i="1" u="none" strike="noStrike" baseline="0" dirty="0" smtClean="0">
                <a:solidFill>
                  <a:srgbClr val="000000"/>
                </a:solidFill>
                <a:latin typeface="Minion Pro"/>
              </a:rPr>
              <a:t>3  Then the steward said within himself, What shall I do? for my lord </a:t>
            </a:r>
            <a:r>
              <a:rPr lang="en-US" b="0" i="1" u="none" strike="noStrike" baseline="0" dirty="0" err="1" smtClean="0">
                <a:solidFill>
                  <a:srgbClr val="000000"/>
                </a:solidFill>
                <a:latin typeface="Minion Pro"/>
              </a:rPr>
              <a:t>taketh</a:t>
            </a:r>
            <a:r>
              <a:rPr lang="en-US" b="0" i="1" u="none" strike="noStrike" baseline="0" dirty="0" smtClean="0">
                <a:solidFill>
                  <a:srgbClr val="000000"/>
                </a:solidFill>
                <a:latin typeface="Minion Pro"/>
              </a:rPr>
              <a:t> away from me the stewardship: I cannot dig; to beg I am ashamed. </a:t>
            </a:r>
          </a:p>
          <a:p>
            <a:pPr marL="457200" marR="0" lvl="1" indent="0" rtl="0">
              <a:buNone/>
            </a:pPr>
            <a:r>
              <a:rPr lang="en-US" b="0" i="1" u="none" strike="noStrike" baseline="0" dirty="0" smtClean="0">
                <a:solidFill>
                  <a:srgbClr val="000000"/>
                </a:solidFill>
                <a:latin typeface="Minion Pro"/>
              </a:rPr>
              <a:t>4  I am resolved what to do, that, when I am put out of the stewardship, they may receive me into their houses. </a:t>
            </a:r>
          </a:p>
          <a:p>
            <a:pPr marL="457200" marR="0" lvl="1" indent="0" rtl="0">
              <a:buNone/>
            </a:pPr>
            <a:r>
              <a:rPr lang="en-US" b="0" i="1" u="none" strike="noStrike" baseline="0" dirty="0" smtClean="0">
                <a:solidFill>
                  <a:srgbClr val="000000"/>
                </a:solidFill>
                <a:latin typeface="Minion Pro"/>
              </a:rPr>
              <a:t>5  So he called every one of his lord's debtors unto him, and said unto the first, How much </a:t>
            </a:r>
            <a:r>
              <a:rPr lang="en-US" b="0" i="1" u="none" strike="noStrike" baseline="0" dirty="0" err="1" smtClean="0">
                <a:solidFill>
                  <a:srgbClr val="000000"/>
                </a:solidFill>
                <a:latin typeface="Minion Pro"/>
              </a:rPr>
              <a:t>owest</a:t>
            </a:r>
            <a:r>
              <a:rPr lang="en-US" b="0" i="1" u="none" strike="noStrike" baseline="0" dirty="0" smtClean="0">
                <a:solidFill>
                  <a:srgbClr val="000000"/>
                </a:solidFill>
                <a:latin typeface="Minion Pro"/>
              </a:rPr>
              <a:t> thou unto my lord? </a:t>
            </a:r>
          </a:p>
          <a:p>
            <a:pPr marL="457200" marR="0" lvl="1" indent="0" rtl="0">
              <a:buNone/>
            </a:pPr>
            <a:r>
              <a:rPr lang="en-US" b="0" i="1" u="none" strike="noStrike" baseline="0" dirty="0" smtClean="0">
                <a:solidFill>
                  <a:srgbClr val="000000"/>
                </a:solidFill>
                <a:latin typeface="Minion Pro"/>
              </a:rPr>
              <a:t>6  And he said, An hundred measures of oil. And he said unto him, Take thy bill, and sit down quickly, and write fifty. </a:t>
            </a:r>
          </a:p>
          <a:p>
            <a:pPr marL="457200" marR="0" lvl="1" indent="0" rtl="0">
              <a:buNone/>
            </a:pPr>
            <a:r>
              <a:rPr lang="en-US" b="0" i="1" u="none" strike="noStrike" baseline="0" dirty="0" smtClean="0">
                <a:solidFill>
                  <a:srgbClr val="000000"/>
                </a:solidFill>
                <a:latin typeface="Minion Pro"/>
              </a:rPr>
              <a:t>7  Then said he to another, And how much </a:t>
            </a:r>
            <a:r>
              <a:rPr lang="en-US" b="0" i="1" u="none" strike="noStrike" baseline="0" dirty="0" err="1" smtClean="0">
                <a:solidFill>
                  <a:srgbClr val="000000"/>
                </a:solidFill>
                <a:latin typeface="Minion Pro"/>
              </a:rPr>
              <a:t>owest</a:t>
            </a:r>
            <a:r>
              <a:rPr lang="en-US" b="0" i="1" u="none" strike="noStrike" baseline="0" dirty="0" smtClean="0">
                <a:solidFill>
                  <a:srgbClr val="000000"/>
                </a:solidFill>
                <a:latin typeface="Minion Pro"/>
              </a:rPr>
              <a:t> thou? And he said, An hundred measures of wheat. And he said unto him, Take thy bill, and write fourscore. </a:t>
            </a:r>
          </a:p>
          <a:p>
            <a:pPr marL="457200" marR="0" lvl="1" indent="0" rtl="0">
              <a:buNone/>
            </a:pPr>
            <a:r>
              <a:rPr lang="en-US" b="0" i="1" u="none" strike="noStrike" baseline="0" dirty="0" smtClean="0">
                <a:solidFill>
                  <a:srgbClr val="000000"/>
                </a:solidFill>
                <a:latin typeface="Minion Pro"/>
              </a:rPr>
              <a:t>8  And the lord commended the unjust steward, because he had done wisely: </a:t>
            </a:r>
            <a:r>
              <a:rPr lang="en-US" b="1" i="1" u="none" strike="noStrike" baseline="0" dirty="0" smtClean="0">
                <a:solidFill>
                  <a:srgbClr val="000000"/>
                </a:solidFill>
                <a:latin typeface="Minion Pro"/>
              </a:rPr>
              <a:t>for the children of this world are in their generation wiser than the children of light.</a:t>
            </a:r>
            <a:r>
              <a:rPr lang="en-US" b="0" i="1" u="none" strike="noStrike" baseline="0" dirty="0" smtClean="0">
                <a:solidFill>
                  <a:srgbClr val="000000"/>
                </a:solidFill>
                <a:latin typeface="Minion Pro"/>
              </a:rPr>
              <a:t> </a:t>
            </a:r>
          </a:p>
          <a:p>
            <a:pPr marL="457200" marR="0" lvl="1" indent="0" rtl="0">
              <a:buNone/>
            </a:pPr>
            <a:r>
              <a:rPr lang="en-US" b="0" i="1" u="none" strike="noStrike" baseline="0" dirty="0" smtClean="0">
                <a:solidFill>
                  <a:srgbClr val="000000"/>
                </a:solidFill>
                <a:latin typeface="Minion Pro"/>
              </a:rPr>
              <a:t>9  And I say unto you, Make to yourselves friends of the mammon of unrighteousness; that, when ye fail, they may receive you into everlasting habitations. </a:t>
            </a:r>
          </a:p>
          <a:p>
            <a:pPr marL="457200" marR="0" lvl="1" indent="0" rtl="0">
              <a:buNone/>
            </a:pPr>
            <a:r>
              <a:rPr lang="en-US" b="0" i="1" u="none" strike="noStrike" baseline="0" dirty="0" smtClean="0">
                <a:solidFill>
                  <a:srgbClr val="000000"/>
                </a:solidFill>
                <a:latin typeface="Minion Pro"/>
              </a:rPr>
              <a:t>10  </a:t>
            </a:r>
            <a:r>
              <a:rPr lang="en-US" b="1" i="0" u="none" strike="noStrike" baseline="0" dirty="0" smtClean="0">
                <a:solidFill>
                  <a:srgbClr val="0000CC"/>
                </a:solidFill>
                <a:latin typeface="Minion Pro"/>
              </a:rPr>
              <a:t>He that is</a:t>
            </a:r>
            <a:r>
              <a:rPr lang="en-US" b="1" i="0" u="sng" strike="noStrike" baseline="0" dirty="0" smtClean="0">
                <a:solidFill>
                  <a:srgbClr val="0000CC"/>
                </a:solidFill>
                <a:latin typeface="Minion Pro"/>
              </a:rPr>
              <a:t> faithful</a:t>
            </a:r>
            <a:r>
              <a:rPr lang="en-US" b="0" i="0" u="none" strike="noStrike" baseline="0" dirty="0" smtClean="0">
                <a:solidFill>
                  <a:srgbClr val="0000CC"/>
                </a:solidFill>
                <a:latin typeface="Minion Pro"/>
              </a:rPr>
              <a:t> </a:t>
            </a:r>
            <a:r>
              <a:rPr lang="en-US" b="0" i="1" u="none" strike="noStrike" baseline="0" dirty="0" smtClean="0">
                <a:solidFill>
                  <a:srgbClr val="000000"/>
                </a:solidFill>
                <a:latin typeface="Minion Pro"/>
              </a:rPr>
              <a:t>in that which is least is</a:t>
            </a:r>
            <a:r>
              <a:rPr lang="en-US" b="0" i="0" u="none" strike="noStrike" baseline="0" dirty="0" smtClean="0">
                <a:solidFill>
                  <a:srgbClr val="000000"/>
                </a:solidFill>
                <a:latin typeface="Minion Pro"/>
              </a:rPr>
              <a:t> </a:t>
            </a:r>
            <a:r>
              <a:rPr lang="en-US" b="1" i="0" u="sng" strike="noStrike" baseline="0" dirty="0" smtClean="0">
                <a:solidFill>
                  <a:srgbClr val="0000CC"/>
                </a:solidFill>
                <a:latin typeface="Minion Pro"/>
              </a:rPr>
              <a:t>faithful</a:t>
            </a:r>
            <a:r>
              <a:rPr lang="en-US" b="0" i="0" u="none" strike="noStrike" baseline="0" dirty="0" smtClean="0">
                <a:solidFill>
                  <a:srgbClr val="0000CC"/>
                </a:solidFill>
                <a:latin typeface="Minion Pro"/>
              </a:rPr>
              <a:t> </a:t>
            </a:r>
            <a:r>
              <a:rPr lang="en-US" b="0" i="1" u="none" strike="noStrike" baseline="0" dirty="0" smtClean="0">
                <a:solidFill>
                  <a:srgbClr val="000000"/>
                </a:solidFill>
                <a:latin typeface="Minion Pro"/>
              </a:rPr>
              <a:t>also in much: and he that is unjust in the least is unjust also in much.  </a:t>
            </a:r>
            <a:r>
              <a:rPr lang="en-US" b="1" i="0" u="none" strike="noStrike" baseline="0" dirty="0" smtClean="0">
                <a:solidFill>
                  <a:srgbClr val="006600"/>
                </a:solidFill>
                <a:latin typeface="Minion Pro"/>
              </a:rPr>
              <a:t>   If you are faithful, God gives you more.</a:t>
            </a:r>
          </a:p>
          <a:p>
            <a:pPr marL="457200" marR="0" lvl="1" indent="0" rtl="0">
              <a:buNone/>
            </a:pPr>
            <a:r>
              <a:rPr lang="en-US" b="1" i="0" u="none" strike="noStrike" baseline="0" dirty="0" smtClean="0">
                <a:solidFill>
                  <a:srgbClr val="FF0000"/>
                </a:solidFill>
                <a:latin typeface="Minion Pro"/>
              </a:rPr>
              <a:t>11  If therefore ye have not been faithful in the unrighteous mammon, who will commit to your trust </a:t>
            </a:r>
            <a:r>
              <a:rPr lang="en-US" b="1" i="0" u="none" strike="noStrike" baseline="0" dirty="0" smtClean="0">
                <a:solidFill>
                  <a:srgbClr val="0000CC"/>
                </a:solidFill>
                <a:latin typeface="Minion Pro"/>
              </a:rPr>
              <a:t>the </a:t>
            </a:r>
            <a:r>
              <a:rPr lang="en-US" b="1" i="0" u="sng" strike="noStrike" baseline="0" dirty="0" smtClean="0">
                <a:solidFill>
                  <a:srgbClr val="0000CC"/>
                </a:solidFill>
                <a:latin typeface="Minion Pro"/>
              </a:rPr>
              <a:t>true riches</a:t>
            </a:r>
            <a:r>
              <a:rPr lang="en-US" b="1" i="0" u="none" strike="noStrike" baseline="0" dirty="0" smtClean="0">
                <a:solidFill>
                  <a:srgbClr val="FF0000"/>
                </a:solidFill>
                <a:latin typeface="Minion Pro"/>
              </a:rPr>
              <a:t>? </a:t>
            </a:r>
          </a:p>
        </p:txBody>
      </p:sp>
    </p:spTree>
    <p:extLst>
      <p:ext uri="{BB962C8B-B14F-4D97-AF65-F5344CB8AC3E}">
        <p14:creationId xmlns:p14="http://schemas.microsoft.com/office/powerpoint/2010/main" val="314072249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9" dur="500"/>
                                        <p:tgtEl>
                                          <p:spTgt spid="3">
                                            <p:txEl>
                                              <p:pRg st="8" end="8"/>
                                            </p:txEl>
                                          </p:spTgt>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p:cTn id="52"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4" dur="500"/>
                                        <p:tgtEl>
                                          <p:spTgt spid="3">
                                            <p:txEl>
                                              <p:pRg st="9" end="9"/>
                                            </p:txEl>
                                          </p:spTgt>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p:cTn id="5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9" dur="500"/>
                                        <p:tgtEl>
                                          <p:spTgt spid="3">
                                            <p:txEl>
                                              <p:pRg st="10" end="10"/>
                                            </p:txEl>
                                          </p:spTgt>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 calcmode="lin" valueType="num">
                                      <p:cBhvr>
                                        <p:cTn id="62"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3"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6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STEWARDSHIP</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0" marR="0" lvl="0" indent="0" rtl="0">
              <a:buNone/>
            </a:pPr>
            <a:r>
              <a:rPr lang="en-US" b="1" i="0" u="none" strike="noStrike" baseline="0" dirty="0" smtClean="0">
                <a:solidFill>
                  <a:srgbClr val="C00000"/>
                </a:solidFill>
                <a:latin typeface="Calibri"/>
              </a:rPr>
              <a:t>90% of all your problems could be solved by two things.</a:t>
            </a:r>
          </a:p>
          <a:p>
            <a:pPr marL="0" marR="0" lvl="0" indent="0" rtl="0">
              <a:buNone/>
            </a:pPr>
            <a:r>
              <a:rPr lang="en-US" b="1" i="0" u="none" strike="noStrike" baseline="0" dirty="0" smtClean="0">
                <a:solidFill>
                  <a:srgbClr val="0000CC"/>
                </a:solidFill>
                <a:latin typeface="Calibri"/>
              </a:rPr>
              <a:t>Schedule</a:t>
            </a:r>
            <a:r>
              <a:rPr lang="en-US" b="0" i="0" u="none" strike="noStrike" baseline="0" dirty="0" smtClean="0">
                <a:solidFill>
                  <a:srgbClr val="000000"/>
                </a:solidFill>
                <a:latin typeface="Calibri"/>
              </a:rPr>
              <a:t> – organization of your time</a:t>
            </a:r>
          </a:p>
          <a:p>
            <a:pPr marL="0" marR="0" lvl="0" indent="0" rtl="0">
              <a:buNone/>
            </a:pPr>
            <a:r>
              <a:rPr lang="en-US" b="1" i="0" u="none" strike="noStrike" baseline="0" dirty="0" smtClean="0">
                <a:solidFill>
                  <a:srgbClr val="003300"/>
                </a:solidFill>
                <a:latin typeface="Calibri"/>
              </a:rPr>
              <a:t>Budget</a:t>
            </a:r>
            <a:r>
              <a:rPr lang="en-US" b="0" i="0" u="none" strike="noStrike" baseline="0" dirty="0" smtClean="0">
                <a:solidFill>
                  <a:srgbClr val="000000"/>
                </a:solidFill>
                <a:latin typeface="Calibri"/>
              </a:rPr>
              <a:t> – organization of your money</a:t>
            </a:r>
          </a:p>
          <a:p>
            <a:pPr marL="0" marR="0" lvl="0" indent="0" rtl="0">
              <a:buNone/>
            </a:pPr>
            <a:r>
              <a:rPr lang="en-US" b="0" i="0" u="none" strike="noStrike" baseline="0" dirty="0" smtClean="0">
                <a:latin typeface="Calibri"/>
              </a:rPr>
              <a:t>How we handle our treasure determines how we are trusted by God with other things.</a:t>
            </a:r>
          </a:p>
          <a:p>
            <a:pPr marL="0" marR="0" lvl="0" indent="0" rtl="0">
              <a:buNone/>
            </a:pPr>
            <a:r>
              <a:rPr lang="en-US" b="0" i="0" u="none" strike="noStrike" baseline="0" dirty="0" smtClean="0">
                <a:latin typeface="Calibri"/>
              </a:rPr>
              <a:t>THEREFORE WE MUST BUDGET OUR TREASURE to properly manage it.</a:t>
            </a:r>
          </a:p>
          <a:p>
            <a:pPr marL="0" marR="0" lvl="0" indent="0" rtl="0">
              <a:buNone/>
            </a:pPr>
            <a:r>
              <a:rPr lang="en-US" b="0" i="0" u="none" strike="noStrike" baseline="0" dirty="0" smtClean="0">
                <a:latin typeface="Calibri"/>
              </a:rPr>
              <a:t>TO PROPERLY BUDGET WE MUST BEGIN WITH THE TITHE.</a:t>
            </a:r>
            <a:endParaRPr lang="en-US" b="0" i="0" u="none" strike="noStrike" baseline="0" dirty="0" smtClean="0">
              <a:latin typeface="Times New Roman"/>
            </a:endParaRPr>
          </a:p>
        </p:txBody>
      </p:sp>
    </p:spTree>
    <p:extLst>
      <p:ext uri="{BB962C8B-B14F-4D97-AF65-F5344CB8AC3E}">
        <p14:creationId xmlns:p14="http://schemas.microsoft.com/office/powerpoint/2010/main" val="335541640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STEWARDSHIP</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0" marR="0" lvl="0" indent="0" rtl="0">
              <a:buNone/>
            </a:pPr>
            <a:r>
              <a:rPr lang="en-US" b="1" i="0" u="none" strike="noStrike" baseline="0" dirty="0" smtClean="0">
                <a:latin typeface="Calibri"/>
              </a:rPr>
              <a:t>THE TITHE COMES FIRST</a:t>
            </a:r>
          </a:p>
          <a:p>
            <a:pPr marL="457200" marR="0" lvl="1" indent="0" rtl="0">
              <a:buNone/>
            </a:pPr>
            <a:r>
              <a:rPr lang="en-US" b="1" i="0" u="sng" strike="noStrike" baseline="0" dirty="0" smtClean="0">
                <a:solidFill>
                  <a:srgbClr val="A50021"/>
                </a:solidFill>
                <a:latin typeface="Minion Pro"/>
              </a:rPr>
              <a:t>Proverbs 3:9‑12</a:t>
            </a:r>
            <a:r>
              <a:rPr lang="en-US" b="0" i="0" u="none" strike="noStrike" baseline="0" dirty="0" smtClean="0">
                <a:solidFill>
                  <a:srgbClr val="A50021"/>
                </a:solidFill>
                <a:latin typeface="Minion Pro"/>
              </a:rPr>
              <a:t> ‑ </a:t>
            </a:r>
            <a:r>
              <a:rPr lang="en-US" b="0" i="1" u="none" strike="noStrike" baseline="0" dirty="0" err="1" smtClean="0">
                <a:solidFill>
                  <a:srgbClr val="000000"/>
                </a:solidFill>
                <a:latin typeface="Minion Pro"/>
              </a:rPr>
              <a:t>Honour</a:t>
            </a:r>
            <a:r>
              <a:rPr lang="en-US" b="0" i="1" u="none" strike="noStrike" baseline="0" dirty="0" smtClean="0">
                <a:solidFill>
                  <a:srgbClr val="000000"/>
                </a:solidFill>
                <a:latin typeface="Minion Pro"/>
              </a:rPr>
              <a:t> the LORD with thy substance, and with the </a:t>
            </a:r>
            <a:r>
              <a:rPr lang="en-US" b="1" i="1" u="none" strike="noStrike" baseline="0" dirty="0" err="1" smtClean="0">
                <a:solidFill>
                  <a:srgbClr val="000000"/>
                </a:solidFill>
                <a:latin typeface="Minion Pro"/>
              </a:rPr>
              <a:t>firstfruits</a:t>
            </a:r>
            <a:r>
              <a:rPr lang="en-US" b="0" i="1" u="none" strike="noStrike" baseline="0" dirty="0" smtClean="0">
                <a:solidFill>
                  <a:srgbClr val="000000"/>
                </a:solidFill>
                <a:latin typeface="Minion Pro"/>
              </a:rPr>
              <a:t> of</a:t>
            </a:r>
            <a:r>
              <a:rPr lang="en-US" b="0" i="0" u="none" strike="noStrike" baseline="0" dirty="0" smtClean="0">
                <a:solidFill>
                  <a:srgbClr val="000000"/>
                </a:solidFill>
                <a:latin typeface="Minion Pro"/>
              </a:rPr>
              <a:t> </a:t>
            </a:r>
            <a:r>
              <a:rPr lang="en-US" b="1" i="0" u="none" strike="noStrike" baseline="0" dirty="0" smtClean="0">
                <a:solidFill>
                  <a:srgbClr val="0000CC"/>
                </a:solidFill>
                <a:latin typeface="Minion Pro"/>
              </a:rPr>
              <a:t>all </a:t>
            </a:r>
            <a:r>
              <a:rPr lang="en-US" b="1" i="0" u="none" strike="noStrike" baseline="0" dirty="0" err="1" smtClean="0">
                <a:solidFill>
                  <a:srgbClr val="0000CC"/>
                </a:solidFill>
                <a:latin typeface="Minion Pro"/>
              </a:rPr>
              <a:t>thine</a:t>
            </a:r>
            <a:r>
              <a:rPr lang="en-US" b="1" i="0" u="none" strike="noStrike" baseline="0" dirty="0" smtClean="0">
                <a:solidFill>
                  <a:srgbClr val="0000CC"/>
                </a:solidFill>
                <a:latin typeface="Minion Pro"/>
              </a:rPr>
              <a:t> </a:t>
            </a:r>
            <a:r>
              <a:rPr lang="en-US" b="1" i="0" u="sng" strike="noStrike" baseline="0" dirty="0" smtClean="0">
                <a:solidFill>
                  <a:srgbClr val="0000CC"/>
                </a:solidFill>
                <a:latin typeface="Minion Pro"/>
              </a:rPr>
              <a:t>increase:</a:t>
            </a:r>
            <a:r>
              <a:rPr lang="en-US" b="0" i="0" u="none" strike="noStrike" baseline="0" dirty="0" smtClean="0">
                <a:solidFill>
                  <a:srgbClr val="0000CC"/>
                </a:solidFill>
                <a:latin typeface="Minion Pro"/>
              </a:rPr>
              <a:t> </a:t>
            </a:r>
          </a:p>
          <a:p>
            <a:pPr marL="457200" marR="0" lvl="1" indent="0" rtl="0">
              <a:buNone/>
            </a:pPr>
            <a:r>
              <a:rPr lang="en-US" b="0" i="1" u="none" strike="noStrike" baseline="0" dirty="0" smtClean="0">
                <a:solidFill>
                  <a:srgbClr val="000000"/>
                </a:solidFill>
                <a:latin typeface="Minion Pro"/>
              </a:rPr>
              <a:t>10  So shall thy barns be filled with plenty, and thy presses shall burst out with new wine.</a:t>
            </a:r>
          </a:p>
          <a:p>
            <a:pPr marL="457200" marR="0" lvl="1" indent="0" rtl="0">
              <a:buNone/>
            </a:pPr>
            <a:r>
              <a:rPr lang="en-US" b="0" i="1" u="none" strike="noStrike" baseline="0" dirty="0" smtClean="0">
                <a:solidFill>
                  <a:srgbClr val="000000"/>
                </a:solidFill>
                <a:latin typeface="Minion Pro"/>
              </a:rPr>
              <a:t>11  My son, despise not the chastening of the LORD; neither be weary of his correction:</a:t>
            </a:r>
          </a:p>
          <a:p>
            <a:pPr marL="457200" marR="0" lvl="1" indent="0" rtl="0">
              <a:buNone/>
            </a:pPr>
            <a:r>
              <a:rPr lang="en-US" b="0" i="1" u="none" strike="noStrike" baseline="0" dirty="0" smtClean="0">
                <a:solidFill>
                  <a:srgbClr val="000000"/>
                </a:solidFill>
                <a:latin typeface="Minion Pro"/>
              </a:rPr>
              <a:t>12  For whom the LORD </a:t>
            </a:r>
            <a:r>
              <a:rPr lang="en-US" b="0" i="1" u="none" strike="noStrike" baseline="0" dirty="0" err="1" smtClean="0">
                <a:solidFill>
                  <a:srgbClr val="000000"/>
                </a:solidFill>
                <a:latin typeface="Minion Pro"/>
              </a:rPr>
              <a:t>loveth</a:t>
            </a:r>
            <a:r>
              <a:rPr lang="en-US" b="0" i="1" u="none" strike="noStrike" baseline="0" dirty="0" smtClean="0">
                <a:solidFill>
                  <a:srgbClr val="000000"/>
                </a:solidFill>
                <a:latin typeface="Minion Pro"/>
              </a:rPr>
              <a:t> he </a:t>
            </a:r>
            <a:r>
              <a:rPr lang="en-US" b="0" i="1" u="none" strike="noStrike" baseline="0" dirty="0" err="1" smtClean="0">
                <a:solidFill>
                  <a:srgbClr val="000000"/>
                </a:solidFill>
                <a:latin typeface="Minion Pro"/>
              </a:rPr>
              <a:t>correcteth</a:t>
            </a:r>
            <a:r>
              <a:rPr lang="en-US" b="0" i="1" u="none" strike="noStrike" baseline="0" dirty="0" smtClean="0">
                <a:solidFill>
                  <a:srgbClr val="000000"/>
                </a:solidFill>
                <a:latin typeface="Minion Pro"/>
              </a:rPr>
              <a:t>; even as a father the son in whom he </a:t>
            </a:r>
            <a:r>
              <a:rPr lang="en-US" b="0" i="1" u="none" strike="noStrike" baseline="0" dirty="0" err="1" smtClean="0">
                <a:solidFill>
                  <a:srgbClr val="000000"/>
                </a:solidFill>
                <a:latin typeface="Minion Pro"/>
              </a:rPr>
              <a:t>delighteth</a:t>
            </a:r>
            <a:r>
              <a:rPr lang="en-US" b="0" i="1" u="none" strike="noStrike" baseline="0" dirty="0" smtClean="0">
                <a:solidFill>
                  <a:srgbClr val="000000"/>
                </a:solidFill>
                <a:latin typeface="Minion Pro"/>
              </a:rPr>
              <a:t>.</a:t>
            </a:r>
          </a:p>
          <a:p>
            <a:pPr marL="0" marR="0" lvl="0" indent="0" rtl="0">
              <a:buNone/>
            </a:pPr>
            <a:r>
              <a:rPr lang="en-US" b="1" i="0" u="none" strike="noStrike" baseline="0" dirty="0" smtClean="0">
                <a:solidFill>
                  <a:srgbClr val="C00000"/>
                </a:solidFill>
                <a:latin typeface="Calibri"/>
              </a:rPr>
              <a:t>There are two types of increase:</a:t>
            </a:r>
          </a:p>
          <a:p>
            <a:pPr marL="0" marR="0" lvl="0" indent="0" rtl="0">
              <a:buNone/>
            </a:pPr>
            <a:r>
              <a:rPr lang="en-US" b="0" i="0" u="none" strike="noStrike" baseline="0" dirty="0" smtClean="0">
                <a:solidFill>
                  <a:srgbClr val="000000"/>
                </a:solidFill>
                <a:latin typeface="Calibri"/>
              </a:rPr>
              <a:t>1.  From </a:t>
            </a:r>
            <a:r>
              <a:rPr lang="en-US" b="1" i="0" u="none" strike="noStrike" baseline="0" dirty="0" smtClean="0">
                <a:solidFill>
                  <a:srgbClr val="006600"/>
                </a:solidFill>
                <a:latin typeface="Calibri"/>
              </a:rPr>
              <a:t>nothing</a:t>
            </a:r>
            <a:r>
              <a:rPr lang="en-US" b="0" i="0" u="none" strike="noStrike" baseline="0" dirty="0" smtClean="0">
                <a:solidFill>
                  <a:srgbClr val="006600"/>
                </a:solidFill>
                <a:latin typeface="Calibri"/>
              </a:rPr>
              <a:t> </a:t>
            </a:r>
            <a:r>
              <a:rPr lang="en-US" b="0" i="0" u="none" strike="noStrike" baseline="0" dirty="0" smtClean="0">
                <a:solidFill>
                  <a:srgbClr val="000000"/>
                </a:solidFill>
                <a:latin typeface="Calibri"/>
              </a:rPr>
              <a:t>to </a:t>
            </a:r>
            <a:r>
              <a:rPr lang="en-US" b="1" i="0" u="none" strike="noStrike" baseline="0" dirty="0" smtClean="0">
                <a:solidFill>
                  <a:srgbClr val="006600"/>
                </a:solidFill>
                <a:latin typeface="Calibri"/>
              </a:rPr>
              <a:t>something</a:t>
            </a:r>
            <a:r>
              <a:rPr lang="en-US" b="0" i="0" u="none" strike="noStrike" baseline="0" dirty="0" smtClean="0">
                <a:solidFill>
                  <a:srgbClr val="006600"/>
                </a:solidFill>
                <a:latin typeface="Calibri"/>
              </a:rPr>
              <a:t>. </a:t>
            </a:r>
            <a:r>
              <a:rPr lang="en-US" b="0" i="0" u="none" strike="noStrike" baseline="0" dirty="0" smtClean="0">
                <a:solidFill>
                  <a:srgbClr val="000000"/>
                </a:solidFill>
                <a:latin typeface="Calibri"/>
              </a:rPr>
              <a:t>- This is what this verse is talking about.</a:t>
            </a:r>
          </a:p>
          <a:p>
            <a:pPr marL="0" marR="0" lvl="0" indent="0" rtl="0">
              <a:buNone/>
            </a:pPr>
            <a:r>
              <a:rPr lang="en-US" b="0" i="0" u="none" strike="noStrike" baseline="0" dirty="0" smtClean="0">
                <a:latin typeface="Calibri"/>
              </a:rPr>
              <a:t>2.  From </a:t>
            </a:r>
            <a:r>
              <a:rPr lang="en-US" b="1" i="0" u="none" strike="noStrike" baseline="0" dirty="0" smtClean="0">
                <a:solidFill>
                  <a:srgbClr val="006600"/>
                </a:solidFill>
                <a:latin typeface="Calibri"/>
              </a:rPr>
              <a:t>expenses</a:t>
            </a:r>
            <a:r>
              <a:rPr lang="en-US" b="0" i="0" u="none" strike="noStrike" baseline="0" dirty="0" smtClean="0">
                <a:solidFill>
                  <a:srgbClr val="006600"/>
                </a:solidFill>
                <a:latin typeface="Calibri"/>
              </a:rPr>
              <a:t> to </a:t>
            </a:r>
            <a:r>
              <a:rPr lang="en-US" b="1" i="0" u="none" strike="noStrike" baseline="0" dirty="0" smtClean="0">
                <a:solidFill>
                  <a:srgbClr val="006600"/>
                </a:solidFill>
                <a:latin typeface="Calibri"/>
              </a:rPr>
              <a:t>profit</a:t>
            </a:r>
            <a:r>
              <a:rPr lang="en-US" b="0" i="0" u="none" strike="noStrike" baseline="0" dirty="0" smtClean="0">
                <a:solidFill>
                  <a:srgbClr val="006600"/>
                </a:solidFill>
                <a:latin typeface="Times New Roman"/>
              </a:rPr>
              <a:t>.</a:t>
            </a:r>
          </a:p>
        </p:txBody>
      </p:sp>
    </p:spTree>
    <p:extLst>
      <p:ext uri="{BB962C8B-B14F-4D97-AF65-F5344CB8AC3E}">
        <p14:creationId xmlns:p14="http://schemas.microsoft.com/office/powerpoint/2010/main" val="370074194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p:cTn id="4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STEWARDSHIP</a:t>
            </a:r>
            <a:endParaRPr lang="en-US" b="1" i="0" u="none" strike="noStrike" baseline="0" smtClean="0">
              <a:latin typeface="Times New Roman"/>
            </a:endParaRPr>
          </a:p>
        </p:txBody>
      </p:sp>
      <p:sp>
        <p:nvSpPr>
          <p:cNvPr id="3" name="Text Placeholder 2"/>
          <p:cNvSpPr>
            <a:spLocks noGrp="1"/>
          </p:cNvSpPr>
          <p:nvPr>
            <p:ph type="body" idx="1"/>
          </p:nvPr>
        </p:nvSpPr>
        <p:spPr/>
        <p:txBody>
          <a:bodyPr/>
          <a:lstStyle/>
          <a:p>
            <a:pPr marL="0" marR="0" lvl="0" indent="0" rtl="0">
              <a:buNone/>
            </a:pPr>
            <a:r>
              <a:rPr lang="en-US" b="1" i="0" u="none" strike="noStrike" baseline="0" dirty="0" smtClean="0">
                <a:latin typeface="Calibri"/>
              </a:rPr>
              <a:t>THE TITHE IS HOLY BECAUSE IT BELONGS TO GOD</a:t>
            </a:r>
          </a:p>
          <a:p>
            <a:pPr marL="457200" marR="0" lvl="1" indent="0" rtl="0">
              <a:buNone/>
            </a:pPr>
            <a:r>
              <a:rPr lang="en-US" b="1" i="0" u="sng" strike="noStrike" baseline="0" dirty="0" smtClean="0">
                <a:solidFill>
                  <a:srgbClr val="A50021"/>
                </a:solidFill>
                <a:latin typeface="Minion Pro"/>
              </a:rPr>
              <a:t>Leviticus 27:32</a:t>
            </a:r>
            <a:r>
              <a:rPr lang="en-US" b="0" i="0" u="none" strike="noStrike" baseline="0" dirty="0" smtClean="0">
                <a:solidFill>
                  <a:srgbClr val="A50021"/>
                </a:solidFill>
                <a:latin typeface="Minion Pro"/>
              </a:rPr>
              <a:t> ‑ </a:t>
            </a:r>
            <a:r>
              <a:rPr lang="en-US" b="0" i="1" u="none" strike="noStrike" baseline="0" dirty="0" smtClean="0">
                <a:solidFill>
                  <a:srgbClr val="000000"/>
                </a:solidFill>
                <a:latin typeface="Minion Pro"/>
              </a:rPr>
              <a:t>And concerning the tithe of the herd, or of the flock, even of whatsoever </a:t>
            </a:r>
            <a:r>
              <a:rPr lang="en-US" b="0" i="1" u="none" strike="noStrike" baseline="0" dirty="0" err="1" smtClean="0">
                <a:solidFill>
                  <a:srgbClr val="000000"/>
                </a:solidFill>
                <a:latin typeface="Minion Pro"/>
              </a:rPr>
              <a:t>passeth</a:t>
            </a:r>
            <a:r>
              <a:rPr lang="en-US" b="0" i="1" u="none" strike="noStrike" baseline="0" dirty="0" smtClean="0">
                <a:solidFill>
                  <a:srgbClr val="000000"/>
                </a:solidFill>
                <a:latin typeface="Minion Pro"/>
              </a:rPr>
              <a:t> under the rod, the</a:t>
            </a:r>
            <a:r>
              <a:rPr lang="en-US" b="0" i="0" u="none" strike="noStrike" baseline="0" dirty="0" smtClean="0">
                <a:solidFill>
                  <a:srgbClr val="000000"/>
                </a:solidFill>
                <a:latin typeface="Minion Pro"/>
              </a:rPr>
              <a:t> </a:t>
            </a:r>
            <a:r>
              <a:rPr lang="en-US" b="1" i="0" u="none" strike="noStrike" baseline="0" dirty="0" smtClean="0">
                <a:solidFill>
                  <a:srgbClr val="0000CC"/>
                </a:solidFill>
                <a:latin typeface="Minion Pro"/>
              </a:rPr>
              <a:t>tenth shall be holy</a:t>
            </a:r>
            <a:r>
              <a:rPr lang="en-US" b="0" i="0" u="none" strike="noStrike" baseline="0" dirty="0" smtClean="0">
                <a:solidFill>
                  <a:srgbClr val="0000CC"/>
                </a:solidFill>
                <a:latin typeface="Minion Pro"/>
              </a:rPr>
              <a:t> </a:t>
            </a:r>
            <a:r>
              <a:rPr lang="en-US" b="0" i="1" u="none" strike="noStrike" baseline="0" dirty="0" smtClean="0">
                <a:solidFill>
                  <a:srgbClr val="000000"/>
                </a:solidFill>
                <a:latin typeface="Minion Pro"/>
              </a:rPr>
              <a:t>unto the LORD.</a:t>
            </a:r>
            <a:r>
              <a:rPr lang="en-US" b="0" i="0" u="none" strike="noStrike" baseline="0" dirty="0" smtClean="0">
                <a:solidFill>
                  <a:srgbClr val="000000"/>
                </a:solidFill>
                <a:latin typeface="Minion Pro"/>
              </a:rPr>
              <a:t> </a:t>
            </a:r>
          </a:p>
          <a:p>
            <a:pPr marL="0" marR="0" lvl="0" indent="0" rtl="0">
              <a:buNone/>
            </a:pPr>
            <a:r>
              <a:rPr lang="en-US" b="0" i="0" u="none" strike="noStrike" baseline="0" dirty="0" smtClean="0">
                <a:latin typeface="Calibri"/>
              </a:rPr>
              <a:t>THE TITHE COMES FIRST</a:t>
            </a:r>
          </a:p>
          <a:p>
            <a:pPr marL="0" marR="0" lvl="0" indent="0" rtl="0">
              <a:buNone/>
            </a:pPr>
            <a:r>
              <a:rPr lang="en-US" b="0" i="0" u="none" strike="noStrike" baseline="0" dirty="0" smtClean="0">
                <a:latin typeface="Calibri"/>
              </a:rPr>
              <a:t>THE TITHE IS HOLY BECAUSE IT BELONGS TO THE LORD</a:t>
            </a:r>
          </a:p>
        </p:txBody>
      </p:sp>
    </p:spTree>
    <p:extLst>
      <p:ext uri="{BB962C8B-B14F-4D97-AF65-F5344CB8AC3E}">
        <p14:creationId xmlns:p14="http://schemas.microsoft.com/office/powerpoint/2010/main" val="194612079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STEWARDSHIP</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0" marR="0" lvl="0" indent="0" rtl="0">
              <a:buNone/>
            </a:pPr>
            <a:r>
              <a:rPr lang="en-US" b="1" i="0" u="none" strike="noStrike" baseline="0" dirty="0" smtClean="0">
                <a:latin typeface="Calibri"/>
              </a:rPr>
              <a:t>THE TITHE IS A REMINDER THAT WHAT YOU HAVE COMES FROM GOD</a:t>
            </a:r>
          </a:p>
          <a:p>
            <a:pPr marL="0" marR="0" lvl="0" indent="0" rtl="0">
              <a:buNone/>
            </a:pPr>
            <a:r>
              <a:rPr lang="en-US" b="0" i="0" u="none" strike="noStrike" baseline="0" dirty="0" smtClean="0">
                <a:latin typeface="Calibri"/>
              </a:rPr>
              <a:t>God gave you everything you have. 	</a:t>
            </a:r>
          </a:p>
          <a:p>
            <a:pPr marL="457200" marR="0" lvl="1" indent="0" rtl="0">
              <a:buNone/>
            </a:pPr>
            <a:r>
              <a:rPr lang="en-US" b="1" i="0" u="sng" strike="noStrike" baseline="0" dirty="0" smtClean="0">
                <a:solidFill>
                  <a:srgbClr val="A50021"/>
                </a:solidFill>
                <a:latin typeface="Minion Pro"/>
              </a:rPr>
              <a:t>Deuteronomy 14:22‑23</a:t>
            </a:r>
            <a:r>
              <a:rPr lang="en-US" b="0" i="0" u="none" strike="noStrike" baseline="0" dirty="0" smtClean="0">
                <a:solidFill>
                  <a:srgbClr val="A50021"/>
                </a:solidFill>
                <a:latin typeface="Minion Pro"/>
              </a:rPr>
              <a:t> ‑ </a:t>
            </a:r>
            <a:r>
              <a:rPr lang="en-US" b="0" i="1" u="none" strike="noStrike" baseline="0" dirty="0" smtClean="0">
                <a:solidFill>
                  <a:srgbClr val="000000"/>
                </a:solidFill>
                <a:latin typeface="Minion Pro"/>
              </a:rPr>
              <a:t>Thou shalt truly tithe all the increase of thy seed, that the field </a:t>
            </a:r>
            <a:r>
              <a:rPr lang="en-US" b="0" i="1" u="none" strike="noStrike" baseline="0" dirty="0" err="1" smtClean="0">
                <a:solidFill>
                  <a:srgbClr val="000000"/>
                </a:solidFill>
                <a:latin typeface="Minion Pro"/>
              </a:rPr>
              <a:t>bringeth</a:t>
            </a:r>
            <a:r>
              <a:rPr lang="en-US" b="0" i="1" u="none" strike="noStrike" baseline="0" dirty="0" smtClean="0">
                <a:solidFill>
                  <a:srgbClr val="000000"/>
                </a:solidFill>
                <a:latin typeface="Minion Pro"/>
              </a:rPr>
              <a:t> forth year by year.  23)  And thou shalt eat before the LORD thy God, in the place which he shall choose to place his name there, the tithe of thy corn, of thy wine, and of </a:t>
            </a:r>
            <a:r>
              <a:rPr lang="en-US" b="0" i="1" u="none" strike="noStrike" baseline="0" dirty="0" err="1" smtClean="0">
                <a:solidFill>
                  <a:srgbClr val="000000"/>
                </a:solidFill>
                <a:latin typeface="Minion Pro"/>
              </a:rPr>
              <a:t>thine</a:t>
            </a:r>
            <a:r>
              <a:rPr lang="en-US" b="0" i="1" u="none" strike="noStrike" baseline="0" dirty="0" smtClean="0">
                <a:solidFill>
                  <a:srgbClr val="000000"/>
                </a:solidFill>
                <a:latin typeface="Minion Pro"/>
              </a:rPr>
              <a:t> oil, and the firstlings of thy herds and of thy flocks;</a:t>
            </a:r>
            <a:r>
              <a:rPr lang="en-US" b="0" i="0" u="none" strike="noStrike" baseline="0" dirty="0" smtClean="0">
                <a:solidFill>
                  <a:srgbClr val="000000"/>
                </a:solidFill>
                <a:latin typeface="Minion Pro"/>
              </a:rPr>
              <a:t> </a:t>
            </a:r>
            <a:r>
              <a:rPr lang="en-US" b="1" i="0" u="none" strike="noStrike" baseline="0" dirty="0" smtClean="0">
                <a:solidFill>
                  <a:srgbClr val="000000"/>
                </a:solidFill>
                <a:latin typeface="Minion Pro"/>
              </a:rPr>
              <a:t>that thou </a:t>
            </a:r>
            <a:r>
              <a:rPr lang="en-US" b="1" i="0" u="none" strike="noStrike" baseline="0" dirty="0" err="1" smtClean="0">
                <a:solidFill>
                  <a:srgbClr val="000000"/>
                </a:solidFill>
                <a:latin typeface="Minion Pro"/>
              </a:rPr>
              <a:t>mayest</a:t>
            </a:r>
            <a:r>
              <a:rPr lang="en-US" b="1" i="0" u="none" strike="noStrike" baseline="0" dirty="0" smtClean="0">
                <a:solidFill>
                  <a:srgbClr val="000000"/>
                </a:solidFill>
                <a:latin typeface="Minion Pro"/>
              </a:rPr>
              <a:t> learn to fear the LORD thy God always.</a:t>
            </a:r>
            <a:endParaRPr lang="en-US" b="0" i="0" u="none" strike="noStrike" baseline="0" dirty="0" smtClean="0">
              <a:solidFill>
                <a:srgbClr val="000000"/>
              </a:solidFill>
              <a:latin typeface="Calibri"/>
            </a:endParaRPr>
          </a:p>
        </p:txBody>
      </p:sp>
    </p:spTree>
    <p:extLst>
      <p:ext uri="{BB962C8B-B14F-4D97-AF65-F5344CB8AC3E}">
        <p14:creationId xmlns:p14="http://schemas.microsoft.com/office/powerpoint/2010/main" val="96245062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STEWARDSHIP</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0" marR="0" lvl="0" indent="0" rtl="0">
              <a:buNone/>
            </a:pPr>
            <a:r>
              <a:rPr lang="en-US" b="1" i="0" u="none" strike="noStrike" baseline="0" dirty="0" smtClean="0">
                <a:latin typeface="Calibri"/>
              </a:rPr>
              <a:t>THE TITHE IS NOT BASED ON THE LAW</a:t>
            </a:r>
          </a:p>
          <a:p>
            <a:pPr marL="0" marR="0" lvl="0" indent="0" rtl="0">
              <a:buNone/>
            </a:pPr>
            <a:r>
              <a:rPr lang="en-US" b="0" i="0" u="none" strike="noStrike" baseline="0" dirty="0" smtClean="0">
                <a:latin typeface="Calibri"/>
              </a:rPr>
              <a:t>The tithe was only reinforced by the law but was happening before the law was given.</a:t>
            </a:r>
          </a:p>
          <a:p>
            <a:pPr marL="457200" marR="0" lvl="1" indent="0" rtl="0">
              <a:buNone/>
            </a:pPr>
            <a:r>
              <a:rPr lang="en-US" b="1" i="0" u="sng" strike="noStrike" baseline="0" dirty="0" smtClean="0">
                <a:solidFill>
                  <a:srgbClr val="A50021"/>
                </a:solidFill>
                <a:latin typeface="Minion Pro"/>
              </a:rPr>
              <a:t>Genesis 14:20</a:t>
            </a:r>
            <a:r>
              <a:rPr lang="en-US" b="0" i="0" u="none" strike="noStrike" baseline="0" dirty="0" smtClean="0">
                <a:solidFill>
                  <a:srgbClr val="A50021"/>
                </a:solidFill>
                <a:latin typeface="Minion Pro"/>
              </a:rPr>
              <a:t> ‑ </a:t>
            </a:r>
            <a:r>
              <a:rPr lang="en-US" b="0" i="1" u="none" strike="noStrike" baseline="0" dirty="0" smtClean="0">
                <a:solidFill>
                  <a:srgbClr val="000000"/>
                </a:solidFill>
                <a:latin typeface="Minion Pro"/>
              </a:rPr>
              <a:t>And blessed be the most high God, which hath delivered </a:t>
            </a:r>
            <a:r>
              <a:rPr lang="en-US" b="0" i="1" u="none" strike="noStrike" baseline="0" dirty="0" err="1" smtClean="0">
                <a:solidFill>
                  <a:srgbClr val="000000"/>
                </a:solidFill>
                <a:latin typeface="Minion Pro"/>
              </a:rPr>
              <a:t>thine</a:t>
            </a:r>
            <a:r>
              <a:rPr lang="en-US" b="0" i="1" u="none" strike="noStrike" baseline="0" dirty="0" smtClean="0">
                <a:solidFill>
                  <a:srgbClr val="000000"/>
                </a:solidFill>
                <a:latin typeface="Minion Pro"/>
              </a:rPr>
              <a:t> enemies into thy hand. And he gave him </a:t>
            </a:r>
            <a:r>
              <a:rPr lang="en-US" b="1" i="1" u="none" strike="noStrike" baseline="0" dirty="0" smtClean="0">
                <a:solidFill>
                  <a:srgbClr val="000000"/>
                </a:solidFill>
                <a:latin typeface="Minion Pro"/>
              </a:rPr>
              <a:t>tithes</a:t>
            </a:r>
            <a:r>
              <a:rPr lang="en-US" b="0" i="1" u="none" strike="noStrike" baseline="0" dirty="0" smtClean="0">
                <a:solidFill>
                  <a:srgbClr val="000000"/>
                </a:solidFill>
                <a:latin typeface="Minion Pro"/>
              </a:rPr>
              <a:t> of all.   </a:t>
            </a:r>
          </a:p>
          <a:p>
            <a:pPr marL="457200" marR="0" lvl="1" indent="0" rtl="0">
              <a:buNone/>
            </a:pPr>
            <a:r>
              <a:rPr lang="en-US" b="1" i="0" u="sng" strike="noStrike" baseline="0" dirty="0" smtClean="0">
                <a:solidFill>
                  <a:srgbClr val="A50021"/>
                </a:solidFill>
                <a:latin typeface="Minion Pro"/>
              </a:rPr>
              <a:t>Genesis 28:22</a:t>
            </a:r>
            <a:r>
              <a:rPr lang="en-US" b="0" i="0" u="none" strike="noStrike" baseline="0" dirty="0" smtClean="0">
                <a:solidFill>
                  <a:srgbClr val="A50021"/>
                </a:solidFill>
                <a:latin typeface="Minion Pro"/>
              </a:rPr>
              <a:t> ‑ </a:t>
            </a:r>
            <a:r>
              <a:rPr lang="en-US" b="0" i="1" u="none" strike="noStrike" baseline="0" dirty="0" smtClean="0">
                <a:solidFill>
                  <a:srgbClr val="000000"/>
                </a:solidFill>
                <a:latin typeface="Minion Pro"/>
              </a:rPr>
              <a:t>And this stone, which I have set for a pillar, shall be God's house: and of all that thou shalt give me I will surely give </a:t>
            </a:r>
            <a:r>
              <a:rPr lang="en-US" b="1" i="1" u="none" strike="noStrike" baseline="0" dirty="0" smtClean="0">
                <a:solidFill>
                  <a:srgbClr val="000000"/>
                </a:solidFill>
                <a:latin typeface="Minion Pro"/>
              </a:rPr>
              <a:t>the tenth</a:t>
            </a:r>
            <a:r>
              <a:rPr lang="en-US" b="0" i="1" u="none" strike="noStrike" baseline="0" dirty="0" smtClean="0">
                <a:solidFill>
                  <a:srgbClr val="000000"/>
                </a:solidFill>
                <a:latin typeface="Minion Pro"/>
              </a:rPr>
              <a:t> unto thee.</a:t>
            </a:r>
          </a:p>
          <a:p>
            <a:pPr marL="0" marR="0" lvl="0" indent="0" rtl="0">
              <a:buNone/>
            </a:pPr>
            <a:r>
              <a:rPr lang="en-US" b="0" i="0" u="none" strike="noStrike" baseline="0" dirty="0" smtClean="0">
                <a:latin typeface="Calibri"/>
              </a:rPr>
              <a:t>How did Abraham or Jacob know to tithe when he didn’t have a Bible?</a:t>
            </a:r>
          </a:p>
        </p:txBody>
      </p:sp>
    </p:spTree>
    <p:extLst>
      <p:ext uri="{BB962C8B-B14F-4D97-AF65-F5344CB8AC3E}">
        <p14:creationId xmlns:p14="http://schemas.microsoft.com/office/powerpoint/2010/main" val="252069616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STEWARDSHIP</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0" marR="0" lvl="0" indent="0" rtl="0">
              <a:buNone/>
            </a:pPr>
            <a:r>
              <a:rPr lang="en-US" b="1" i="0" u="none" strike="noStrike" baseline="0" dirty="0" smtClean="0">
                <a:latin typeface="Calibri"/>
              </a:rPr>
              <a:t>JESUS SAID EVERY PERSON SHOULD TITHE;  Even Lost People  </a:t>
            </a:r>
          </a:p>
          <a:p>
            <a:pPr marL="457200" marR="0" lvl="1" indent="0" rtl="0">
              <a:buNone/>
            </a:pPr>
            <a:r>
              <a:rPr lang="en-US" b="1" i="0" u="sng" strike="noStrike" baseline="0" dirty="0" smtClean="0">
                <a:solidFill>
                  <a:srgbClr val="A50021"/>
                </a:solidFill>
                <a:latin typeface="Minion Pro"/>
              </a:rPr>
              <a:t>Matthew 23:23</a:t>
            </a:r>
            <a:r>
              <a:rPr lang="en-US" b="0" i="0" u="none" strike="noStrike" baseline="0" dirty="0" smtClean="0">
                <a:solidFill>
                  <a:srgbClr val="A50021"/>
                </a:solidFill>
                <a:latin typeface="Calibri"/>
              </a:rPr>
              <a:t>	</a:t>
            </a:r>
            <a:r>
              <a:rPr lang="en-US" b="0" i="1" u="none" strike="noStrike" baseline="0" dirty="0" smtClean="0">
                <a:latin typeface="Minion Pro"/>
              </a:rPr>
              <a:t>Woe unto you, scribes and Pharisees, hypocrites! for ye pay tithe of mint and anise and </a:t>
            </a:r>
            <a:r>
              <a:rPr lang="en-US" b="0" i="1" u="none" strike="noStrike" baseline="0" dirty="0" err="1" smtClean="0">
                <a:latin typeface="Minion Pro"/>
              </a:rPr>
              <a:t>cummin</a:t>
            </a:r>
            <a:r>
              <a:rPr lang="en-US" b="0" i="1" u="none" strike="noStrike" baseline="0" dirty="0" smtClean="0">
                <a:latin typeface="Minion Pro"/>
              </a:rPr>
              <a:t>, and have omitted the weightier matters of the law, judgment, mercy, and faith:</a:t>
            </a:r>
            <a:r>
              <a:rPr lang="en-US" b="0" i="0" u="none" strike="noStrike" baseline="0" dirty="0" smtClean="0">
                <a:latin typeface="Minion Pro"/>
              </a:rPr>
              <a:t> </a:t>
            </a:r>
            <a:r>
              <a:rPr lang="en-US" b="1" i="0" u="sng" strike="noStrike" baseline="0" dirty="0" smtClean="0">
                <a:solidFill>
                  <a:srgbClr val="A50021"/>
                </a:solidFill>
                <a:latin typeface="Minion Pro"/>
              </a:rPr>
              <a:t>these ought ye to have done</a:t>
            </a:r>
            <a:r>
              <a:rPr lang="en-US" b="0" i="0" u="none" strike="noStrike" baseline="0" dirty="0" smtClean="0">
                <a:solidFill>
                  <a:srgbClr val="A50021"/>
                </a:solidFill>
                <a:latin typeface="Minion Pro"/>
              </a:rPr>
              <a:t>, </a:t>
            </a:r>
            <a:r>
              <a:rPr lang="en-US" b="0" i="1" u="none" strike="noStrike" baseline="0" dirty="0" smtClean="0">
                <a:latin typeface="Minion Pro"/>
              </a:rPr>
              <a:t>and not to leave the other undone.</a:t>
            </a:r>
          </a:p>
          <a:p>
            <a:pPr marL="457200" marR="0" lvl="1" indent="0" rtl="0">
              <a:buNone/>
            </a:pPr>
            <a:r>
              <a:rPr lang="en-US" b="1" i="0" u="sng" strike="noStrike" baseline="0" dirty="0" smtClean="0">
                <a:solidFill>
                  <a:srgbClr val="A50021"/>
                </a:solidFill>
                <a:latin typeface="Minion Pro"/>
              </a:rPr>
              <a:t>Luke 11:42</a:t>
            </a:r>
            <a:r>
              <a:rPr lang="en-US" b="0" i="0" u="none" strike="noStrike" baseline="0" dirty="0" smtClean="0">
                <a:solidFill>
                  <a:srgbClr val="A50021"/>
                </a:solidFill>
                <a:latin typeface="Minion Pro"/>
              </a:rPr>
              <a:t>  </a:t>
            </a:r>
            <a:r>
              <a:rPr lang="en-US" b="0" i="1" u="none" strike="noStrike" baseline="0" dirty="0" smtClean="0">
                <a:latin typeface="Minion Pro"/>
              </a:rPr>
              <a:t>But woe unto you, Pharisees! for ye tithe mint and rue and all manner of herbs, and pass over judgment and the love of God:</a:t>
            </a:r>
            <a:r>
              <a:rPr lang="en-US" b="0" i="0" u="none" strike="noStrike" baseline="0" dirty="0" smtClean="0">
                <a:latin typeface="Minion Pro"/>
              </a:rPr>
              <a:t> </a:t>
            </a:r>
            <a:r>
              <a:rPr lang="en-US" b="1" i="0" u="none" strike="noStrike" baseline="0" dirty="0" smtClean="0">
                <a:solidFill>
                  <a:srgbClr val="A50021"/>
                </a:solidFill>
                <a:latin typeface="Minion Pro"/>
              </a:rPr>
              <a:t>these ought ye to have done</a:t>
            </a:r>
            <a:r>
              <a:rPr lang="en-US" b="0" i="0" u="none" strike="noStrike" baseline="0" dirty="0" smtClean="0">
                <a:solidFill>
                  <a:srgbClr val="A50021"/>
                </a:solidFill>
                <a:latin typeface="Minion Pro"/>
              </a:rPr>
              <a:t>, </a:t>
            </a:r>
            <a:r>
              <a:rPr lang="en-US" b="0" i="1" u="none" strike="noStrike" baseline="0" dirty="0" smtClean="0">
                <a:latin typeface="Minion Pro"/>
              </a:rPr>
              <a:t>and not to leave the other undone.</a:t>
            </a:r>
          </a:p>
        </p:txBody>
      </p:sp>
    </p:spTree>
    <p:extLst>
      <p:ext uri="{BB962C8B-B14F-4D97-AF65-F5344CB8AC3E}">
        <p14:creationId xmlns:p14="http://schemas.microsoft.com/office/powerpoint/2010/main" val="122365958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STEWARDSHIP</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457200" marR="0" lvl="1" indent="0" rtl="0">
              <a:buNone/>
            </a:pPr>
            <a:r>
              <a:rPr lang="en-US" b="1" i="0" u="sng" strike="noStrike" baseline="0" dirty="0" smtClean="0">
                <a:solidFill>
                  <a:srgbClr val="800000"/>
                </a:solidFill>
                <a:latin typeface="Minion Pro"/>
              </a:rPr>
              <a:t>Malachi 3:6</a:t>
            </a:r>
            <a:r>
              <a:rPr lang="en-US" b="0" i="0" u="none" strike="noStrike" baseline="0" dirty="0" smtClean="0">
                <a:solidFill>
                  <a:srgbClr val="800000"/>
                </a:solidFill>
                <a:latin typeface="Minion Pro"/>
              </a:rPr>
              <a:t>  </a:t>
            </a:r>
            <a:r>
              <a:rPr lang="en-US" b="1" i="0" u="none" strike="noStrike" baseline="0" dirty="0" smtClean="0">
                <a:solidFill>
                  <a:srgbClr val="000000"/>
                </a:solidFill>
                <a:latin typeface="Minion Pro"/>
              </a:rPr>
              <a:t>For I am the LORD, </a:t>
            </a:r>
            <a:r>
              <a:rPr lang="en-US" b="1" i="0" u="sng" strike="noStrike" baseline="0" dirty="0" smtClean="0">
                <a:solidFill>
                  <a:srgbClr val="000000"/>
                </a:solidFill>
                <a:latin typeface="Minion Pro"/>
              </a:rPr>
              <a:t>I change not</a:t>
            </a:r>
            <a:r>
              <a:rPr lang="en-US" b="1" i="0" u="none" strike="noStrike" baseline="0" dirty="0" smtClean="0">
                <a:solidFill>
                  <a:srgbClr val="000000"/>
                </a:solidFill>
                <a:latin typeface="Minion Pro"/>
              </a:rPr>
              <a:t>;</a:t>
            </a:r>
            <a:r>
              <a:rPr lang="en-US" b="0" i="1" u="none" strike="noStrike" baseline="0" dirty="0" smtClean="0">
                <a:solidFill>
                  <a:srgbClr val="000000"/>
                </a:solidFill>
                <a:latin typeface="Minion Pro"/>
              </a:rPr>
              <a:t> therefore ye sons of Jacob are not consumed. </a:t>
            </a:r>
          </a:p>
          <a:p>
            <a:pPr marL="457200" marR="0" lvl="1" indent="0" rtl="0">
              <a:buNone/>
            </a:pPr>
            <a:r>
              <a:rPr lang="en-US" b="0" i="1" u="none" strike="noStrike" baseline="0" dirty="0" smtClean="0">
                <a:solidFill>
                  <a:srgbClr val="000000"/>
                </a:solidFill>
                <a:latin typeface="Minion Pro"/>
              </a:rPr>
              <a:t>7  Even from the days of your fathers ye are gone away from mine ordinances, and have not kept them. Return unto me, and I will return unto you, </a:t>
            </a:r>
            <a:r>
              <a:rPr lang="en-US" b="0" i="1" u="none" strike="noStrike" baseline="0" dirty="0" err="1" smtClean="0">
                <a:solidFill>
                  <a:srgbClr val="000000"/>
                </a:solidFill>
                <a:latin typeface="Minion Pro"/>
              </a:rPr>
              <a:t>saith</a:t>
            </a:r>
            <a:r>
              <a:rPr lang="en-US" b="0" i="1" u="none" strike="noStrike" baseline="0" dirty="0" smtClean="0">
                <a:solidFill>
                  <a:srgbClr val="000000"/>
                </a:solidFill>
                <a:latin typeface="Minion Pro"/>
              </a:rPr>
              <a:t> the LORD of hosts. But ye said, Wherein shall we return? </a:t>
            </a:r>
          </a:p>
          <a:p>
            <a:pPr marL="457200" marR="0" lvl="1" indent="0" rtl="0">
              <a:buNone/>
            </a:pPr>
            <a:r>
              <a:rPr lang="en-US" b="0" i="1" u="none" strike="noStrike" baseline="0" dirty="0" smtClean="0">
                <a:solidFill>
                  <a:srgbClr val="000000"/>
                </a:solidFill>
                <a:latin typeface="Minion Pro"/>
              </a:rPr>
              <a:t>8</a:t>
            </a:r>
            <a:r>
              <a:rPr lang="en-US" b="0" i="0" u="none" strike="noStrike" baseline="0" dirty="0" smtClean="0">
                <a:solidFill>
                  <a:srgbClr val="000000"/>
                </a:solidFill>
                <a:latin typeface="Minion Pro"/>
              </a:rPr>
              <a:t>  </a:t>
            </a:r>
            <a:r>
              <a:rPr lang="en-US" b="1" i="0" u="none" strike="noStrike" baseline="0" dirty="0" smtClean="0">
                <a:solidFill>
                  <a:srgbClr val="000000"/>
                </a:solidFill>
                <a:latin typeface="Minion Pro"/>
              </a:rPr>
              <a:t>Will a man rob God?</a:t>
            </a:r>
            <a:r>
              <a:rPr lang="en-US" b="0" i="1" u="none" strike="noStrike" baseline="0" dirty="0" smtClean="0">
                <a:solidFill>
                  <a:srgbClr val="000000"/>
                </a:solidFill>
                <a:latin typeface="Minion Pro"/>
              </a:rPr>
              <a:t> Yet ye have robbed me. But ye say, Wherein have we robbed thee? </a:t>
            </a:r>
            <a:r>
              <a:rPr lang="en-US" b="1" i="0" u="none" strike="noStrike" baseline="0" dirty="0" smtClean="0">
                <a:solidFill>
                  <a:srgbClr val="0000CC"/>
                </a:solidFill>
                <a:latin typeface="Minion Pro"/>
              </a:rPr>
              <a:t>In tithes and offerings.</a:t>
            </a:r>
            <a:r>
              <a:rPr lang="en-US" b="0" i="0" u="none" strike="noStrike" baseline="0" dirty="0" smtClean="0">
                <a:solidFill>
                  <a:srgbClr val="0000CC"/>
                </a:solidFill>
                <a:latin typeface="Minion Pro"/>
              </a:rPr>
              <a:t> </a:t>
            </a:r>
          </a:p>
          <a:p>
            <a:pPr marL="457200" marR="0" lvl="1" indent="0" rtl="0">
              <a:buNone/>
            </a:pPr>
            <a:r>
              <a:rPr lang="en-US" b="0" i="1" u="none" strike="noStrike" baseline="0" dirty="0" smtClean="0">
                <a:solidFill>
                  <a:srgbClr val="000000"/>
                </a:solidFill>
                <a:latin typeface="Minion Pro"/>
              </a:rPr>
              <a:t>9  Ye are cursed with a curse: for</a:t>
            </a:r>
            <a:r>
              <a:rPr lang="en-US" b="0" i="0" u="none" strike="noStrike" baseline="0" dirty="0" smtClean="0">
                <a:solidFill>
                  <a:srgbClr val="000000"/>
                </a:solidFill>
                <a:latin typeface="Minion Pro"/>
              </a:rPr>
              <a:t> </a:t>
            </a:r>
            <a:r>
              <a:rPr lang="en-US" b="1" i="0" u="none" strike="noStrike" baseline="0" dirty="0" smtClean="0">
                <a:solidFill>
                  <a:srgbClr val="000000"/>
                </a:solidFill>
                <a:latin typeface="Minion Pro"/>
              </a:rPr>
              <a:t>ye have </a:t>
            </a:r>
            <a:r>
              <a:rPr lang="en-US" b="1" i="0" u="sng" strike="noStrike" baseline="0" dirty="0" smtClean="0">
                <a:solidFill>
                  <a:srgbClr val="000000"/>
                </a:solidFill>
                <a:latin typeface="Minion Pro"/>
              </a:rPr>
              <a:t>robbed me</a:t>
            </a:r>
            <a:r>
              <a:rPr lang="en-US" b="0" i="0" u="none" strike="noStrike" baseline="0" dirty="0" smtClean="0">
                <a:solidFill>
                  <a:srgbClr val="000000"/>
                </a:solidFill>
                <a:latin typeface="Minion Pro"/>
              </a:rPr>
              <a:t>, </a:t>
            </a:r>
            <a:r>
              <a:rPr lang="en-US" b="0" i="1" u="none" strike="noStrike" baseline="0" dirty="0" smtClean="0">
                <a:solidFill>
                  <a:srgbClr val="000000"/>
                </a:solidFill>
                <a:latin typeface="Minion Pro"/>
              </a:rPr>
              <a:t>even this whole nation. </a:t>
            </a:r>
          </a:p>
          <a:p>
            <a:pPr marL="457200" marR="0" lvl="1" indent="0" rtl="0">
              <a:buNone/>
            </a:pPr>
            <a:r>
              <a:rPr lang="en-US" b="0" i="1" u="none" strike="noStrike" baseline="0" dirty="0" smtClean="0">
                <a:solidFill>
                  <a:srgbClr val="000000"/>
                </a:solidFill>
                <a:latin typeface="Minion Pro"/>
              </a:rPr>
              <a:t>10  Bring ye all the </a:t>
            </a:r>
            <a:r>
              <a:rPr lang="en-US" b="1" i="0" u="none" strike="noStrike" baseline="0" dirty="0" smtClean="0">
                <a:solidFill>
                  <a:srgbClr val="006600"/>
                </a:solidFill>
                <a:latin typeface="Minion Pro"/>
              </a:rPr>
              <a:t>tithes</a:t>
            </a:r>
            <a:r>
              <a:rPr lang="en-US" b="0" i="0" u="none" strike="noStrike" baseline="0" dirty="0" smtClean="0">
                <a:solidFill>
                  <a:srgbClr val="006600"/>
                </a:solidFill>
                <a:latin typeface="Minion Pro"/>
              </a:rPr>
              <a:t> </a:t>
            </a:r>
            <a:r>
              <a:rPr lang="en-US" b="0" i="1" u="none" strike="noStrike" baseline="0" dirty="0" smtClean="0">
                <a:solidFill>
                  <a:srgbClr val="000000"/>
                </a:solidFill>
                <a:latin typeface="Minion Pro"/>
              </a:rPr>
              <a:t>into the storehouse, that there may be meat in mine house, and prove me now herewith, </a:t>
            </a:r>
            <a:r>
              <a:rPr lang="en-US" b="0" i="1" u="none" strike="noStrike" baseline="0" dirty="0" err="1" smtClean="0">
                <a:solidFill>
                  <a:srgbClr val="000000"/>
                </a:solidFill>
                <a:latin typeface="Minion Pro"/>
              </a:rPr>
              <a:t>saith</a:t>
            </a:r>
            <a:r>
              <a:rPr lang="en-US" b="0" i="1" u="none" strike="noStrike" baseline="0" dirty="0" smtClean="0">
                <a:solidFill>
                  <a:srgbClr val="000000"/>
                </a:solidFill>
                <a:latin typeface="Minion Pro"/>
              </a:rPr>
              <a:t> the LORD of hosts, if I will not open you the windows of heaven, and pour you out a blessing, that there shall not be room enough to receive it. </a:t>
            </a:r>
          </a:p>
          <a:p>
            <a:pPr marL="457200" marR="0" lvl="1" indent="0" rtl="0">
              <a:buNone/>
            </a:pPr>
            <a:r>
              <a:rPr lang="en-US" b="0" i="1" u="none" strike="noStrike" baseline="0" dirty="0" smtClean="0">
                <a:solidFill>
                  <a:srgbClr val="000000"/>
                </a:solidFill>
                <a:latin typeface="Minion Pro"/>
              </a:rPr>
              <a:t>11  And </a:t>
            </a:r>
            <a:r>
              <a:rPr lang="en-US" b="1" i="0" u="none" strike="noStrike" baseline="0" dirty="0" smtClean="0">
                <a:solidFill>
                  <a:srgbClr val="0000CC"/>
                </a:solidFill>
                <a:latin typeface="Minion Pro"/>
              </a:rPr>
              <a:t>I will rebuke the devourer</a:t>
            </a:r>
            <a:r>
              <a:rPr lang="en-US" b="0" i="0" u="none" strike="noStrike" baseline="0" dirty="0" smtClean="0">
                <a:solidFill>
                  <a:srgbClr val="0000CC"/>
                </a:solidFill>
                <a:latin typeface="Minion Pro"/>
              </a:rPr>
              <a:t> </a:t>
            </a:r>
            <a:r>
              <a:rPr lang="en-US" b="0" i="1" u="none" strike="noStrike" baseline="0" dirty="0" smtClean="0">
                <a:solidFill>
                  <a:srgbClr val="000000"/>
                </a:solidFill>
                <a:latin typeface="Minion Pro"/>
              </a:rPr>
              <a:t>for your sakes, and he shall not destroy the fruits of your ground; neither shall your vine cast her fruit before the time in the field, </a:t>
            </a:r>
            <a:r>
              <a:rPr lang="en-US" b="0" i="1" u="none" strike="noStrike" baseline="0" dirty="0" err="1" smtClean="0">
                <a:solidFill>
                  <a:srgbClr val="000000"/>
                </a:solidFill>
                <a:latin typeface="Minion Pro"/>
              </a:rPr>
              <a:t>saith</a:t>
            </a:r>
            <a:r>
              <a:rPr lang="en-US" b="0" i="1" u="none" strike="noStrike" baseline="0" dirty="0" smtClean="0">
                <a:solidFill>
                  <a:srgbClr val="000000"/>
                </a:solidFill>
                <a:latin typeface="Minion Pro"/>
              </a:rPr>
              <a:t> the LORD of hosts. </a:t>
            </a:r>
          </a:p>
          <a:p>
            <a:pPr marL="457200" marR="0" lvl="1" indent="0" rtl="0">
              <a:buNone/>
            </a:pPr>
            <a:r>
              <a:rPr lang="en-US" b="0" i="1" u="none" strike="noStrike" baseline="0" dirty="0" smtClean="0">
                <a:solidFill>
                  <a:srgbClr val="000000"/>
                </a:solidFill>
                <a:latin typeface="Minion Pro"/>
              </a:rPr>
              <a:t>12  And all nations shall call you blessed: for ye shall be a delightsome land, </a:t>
            </a:r>
            <a:r>
              <a:rPr lang="en-US" b="0" i="1" u="none" strike="noStrike" baseline="0" dirty="0" err="1" smtClean="0">
                <a:solidFill>
                  <a:srgbClr val="000000"/>
                </a:solidFill>
                <a:latin typeface="Minion Pro"/>
              </a:rPr>
              <a:t>saith</a:t>
            </a:r>
            <a:r>
              <a:rPr lang="en-US" b="0" i="1" u="none" strike="noStrike" baseline="0" dirty="0" smtClean="0">
                <a:solidFill>
                  <a:srgbClr val="000000"/>
                </a:solidFill>
                <a:latin typeface="Minion Pro"/>
              </a:rPr>
              <a:t> the LORD of hosts. </a:t>
            </a:r>
          </a:p>
        </p:txBody>
      </p:sp>
    </p:spTree>
    <p:extLst>
      <p:ext uri="{BB962C8B-B14F-4D97-AF65-F5344CB8AC3E}">
        <p14:creationId xmlns:p14="http://schemas.microsoft.com/office/powerpoint/2010/main" val="147450347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STEWARDSHIP</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0" marR="0" lvl="0" indent="0" rtl="0">
              <a:buNone/>
            </a:pPr>
            <a:r>
              <a:rPr lang="en-US" b="0" i="0" u="none" strike="noStrike" baseline="0" dirty="0" smtClean="0">
                <a:latin typeface="Calibri"/>
              </a:rPr>
              <a:t>The storehouse is the local New Testament church</a:t>
            </a:r>
          </a:p>
          <a:p>
            <a:pPr marL="457200" marR="0" lvl="1" indent="0" rtl="0">
              <a:buNone/>
            </a:pPr>
            <a:r>
              <a:rPr lang="en-US" b="1" i="0" u="sng" strike="noStrike" baseline="0" dirty="0" smtClean="0">
                <a:solidFill>
                  <a:srgbClr val="A50021"/>
                </a:solidFill>
                <a:latin typeface="Minion Pro"/>
              </a:rPr>
              <a:t>1 Corinthians 16:2</a:t>
            </a:r>
            <a:r>
              <a:rPr lang="en-US" b="0" i="0" u="none" strike="noStrike" baseline="0" dirty="0" smtClean="0">
                <a:solidFill>
                  <a:srgbClr val="A50021"/>
                </a:solidFill>
                <a:latin typeface="Minion Pro"/>
              </a:rPr>
              <a:t> ‑  </a:t>
            </a:r>
            <a:r>
              <a:rPr lang="en-US" b="0" i="1" u="none" strike="noStrike" baseline="0" dirty="0" smtClean="0">
                <a:solidFill>
                  <a:srgbClr val="000000"/>
                </a:solidFill>
                <a:latin typeface="Minion Pro"/>
              </a:rPr>
              <a:t>Upon the first day of the week let every one of you lay by him</a:t>
            </a:r>
            <a:r>
              <a:rPr lang="en-US" b="0" i="0" u="none" strike="noStrike" baseline="0" dirty="0" smtClean="0">
                <a:solidFill>
                  <a:srgbClr val="000000"/>
                </a:solidFill>
                <a:latin typeface="Minion Pro"/>
              </a:rPr>
              <a:t> </a:t>
            </a:r>
            <a:r>
              <a:rPr lang="en-US" b="1" i="0" u="none" strike="noStrike" baseline="0" dirty="0" smtClean="0">
                <a:solidFill>
                  <a:srgbClr val="0000CC"/>
                </a:solidFill>
                <a:latin typeface="Minion Pro"/>
              </a:rPr>
              <a:t>in store</a:t>
            </a:r>
            <a:r>
              <a:rPr lang="en-US" b="0" i="0" u="none" strike="noStrike" baseline="0" dirty="0" smtClean="0">
                <a:solidFill>
                  <a:srgbClr val="0000CC"/>
                </a:solidFill>
                <a:latin typeface="Minion Pro"/>
              </a:rPr>
              <a:t>, </a:t>
            </a:r>
            <a:r>
              <a:rPr lang="en-US" b="0" i="1" u="none" strike="noStrike" baseline="0" dirty="0" smtClean="0">
                <a:solidFill>
                  <a:srgbClr val="000000"/>
                </a:solidFill>
                <a:latin typeface="Minion Pro"/>
              </a:rPr>
              <a:t>as God hath prospered him, that there be no gatherings when I come.  </a:t>
            </a:r>
          </a:p>
          <a:p>
            <a:pPr marL="0" marR="0" lvl="0" indent="0" rtl="0">
              <a:buNone/>
            </a:pPr>
            <a:r>
              <a:rPr lang="en-US" b="0" i="0" u="none" strike="noStrike" baseline="0" dirty="0" smtClean="0">
                <a:latin typeface="Calibri"/>
              </a:rPr>
              <a:t>God says to bring it to the store or storehouse every first day of the week.</a:t>
            </a:r>
          </a:p>
          <a:p>
            <a:pPr marL="0" marR="0" lvl="0" indent="0" rtl="0">
              <a:buNone/>
            </a:pPr>
            <a:r>
              <a:rPr lang="en-US" b="0" i="0" u="none" strike="noStrike" baseline="0" dirty="0" smtClean="0">
                <a:latin typeface="Calibri"/>
              </a:rPr>
              <a:t>Where is the storehouse?</a:t>
            </a:r>
          </a:p>
          <a:p>
            <a:pPr marL="457200" marR="0" lvl="1" indent="0" rtl="0">
              <a:buNone/>
            </a:pPr>
            <a:r>
              <a:rPr lang="en-US" b="1" i="0" u="sng" strike="noStrike" baseline="0" dirty="0" smtClean="0">
                <a:solidFill>
                  <a:srgbClr val="A50021"/>
                </a:solidFill>
                <a:latin typeface="Minion Pro"/>
              </a:rPr>
              <a:t>2 Chronicles 31:10</a:t>
            </a:r>
            <a:r>
              <a:rPr lang="en-US" b="0" i="0" u="none" strike="noStrike" baseline="0" dirty="0" smtClean="0">
                <a:solidFill>
                  <a:srgbClr val="A50021"/>
                </a:solidFill>
                <a:latin typeface="Minion Pro"/>
              </a:rPr>
              <a:t> ‑  </a:t>
            </a:r>
            <a:r>
              <a:rPr lang="en-US" b="0" i="1" u="none" strike="noStrike" baseline="0" dirty="0" smtClean="0">
                <a:solidFill>
                  <a:srgbClr val="000000"/>
                </a:solidFill>
                <a:latin typeface="Minion Pro"/>
              </a:rPr>
              <a:t>And </a:t>
            </a:r>
            <a:r>
              <a:rPr lang="en-US" b="0" i="1" u="none" strike="noStrike" baseline="0" dirty="0" err="1" smtClean="0">
                <a:solidFill>
                  <a:srgbClr val="000000"/>
                </a:solidFill>
                <a:latin typeface="Minion Pro"/>
              </a:rPr>
              <a:t>Azariah</a:t>
            </a:r>
            <a:r>
              <a:rPr lang="en-US" b="0" i="1" u="none" strike="noStrike" baseline="0" dirty="0" smtClean="0">
                <a:solidFill>
                  <a:srgbClr val="000000"/>
                </a:solidFill>
                <a:latin typeface="Minion Pro"/>
              </a:rPr>
              <a:t> the chief priest of the house of </a:t>
            </a:r>
            <a:r>
              <a:rPr lang="en-US" b="0" i="1" u="none" strike="noStrike" baseline="0" dirty="0" err="1" smtClean="0">
                <a:solidFill>
                  <a:srgbClr val="000000"/>
                </a:solidFill>
                <a:latin typeface="Minion Pro"/>
              </a:rPr>
              <a:t>Zadok</a:t>
            </a:r>
            <a:r>
              <a:rPr lang="en-US" b="0" i="1" u="none" strike="noStrike" baseline="0" dirty="0" smtClean="0">
                <a:solidFill>
                  <a:srgbClr val="000000"/>
                </a:solidFill>
                <a:latin typeface="Minion Pro"/>
              </a:rPr>
              <a:t> answered him, and said, Since the people began to bring the offerings into</a:t>
            </a:r>
            <a:r>
              <a:rPr lang="en-US" b="0" i="0" u="none" strike="noStrike" baseline="0" dirty="0" smtClean="0">
                <a:solidFill>
                  <a:srgbClr val="000000"/>
                </a:solidFill>
                <a:latin typeface="Minion Pro"/>
              </a:rPr>
              <a:t> </a:t>
            </a:r>
            <a:r>
              <a:rPr lang="en-US" b="1" i="0" u="none" strike="noStrike" baseline="0" dirty="0" smtClean="0">
                <a:solidFill>
                  <a:srgbClr val="0000CC"/>
                </a:solidFill>
                <a:latin typeface="Minion Pro"/>
              </a:rPr>
              <a:t>the house of the LORD</a:t>
            </a:r>
            <a:r>
              <a:rPr lang="en-US" b="0" i="1" u="none" strike="noStrike" baseline="0" dirty="0" smtClean="0">
                <a:solidFill>
                  <a:srgbClr val="000000"/>
                </a:solidFill>
                <a:latin typeface="Minion Pro"/>
              </a:rPr>
              <a:t>, we have had enough to eat, and have left plenty: for the LORD hath blessed his people; and that which is left is</a:t>
            </a:r>
            <a:r>
              <a:rPr lang="en-US" b="0" i="0" u="none" strike="noStrike" baseline="0" dirty="0" smtClean="0">
                <a:solidFill>
                  <a:srgbClr val="000000"/>
                </a:solidFill>
                <a:latin typeface="Minion Pro"/>
              </a:rPr>
              <a:t> </a:t>
            </a:r>
            <a:r>
              <a:rPr lang="en-US" b="1" i="0" u="none" strike="noStrike" baseline="0" dirty="0" smtClean="0">
                <a:solidFill>
                  <a:srgbClr val="0000CC"/>
                </a:solidFill>
                <a:latin typeface="Minion Pro"/>
              </a:rPr>
              <a:t>this great store.</a:t>
            </a:r>
            <a:r>
              <a:rPr lang="en-US" b="0" i="0" u="none" strike="noStrike" baseline="0" dirty="0" smtClean="0">
                <a:solidFill>
                  <a:srgbClr val="0000CC"/>
                </a:solidFill>
                <a:latin typeface="Minion Pro"/>
              </a:rPr>
              <a:t> </a:t>
            </a:r>
          </a:p>
          <a:p>
            <a:pPr marL="0" marR="0" lvl="0" indent="0" rtl="0">
              <a:buNone/>
            </a:pPr>
            <a:r>
              <a:rPr lang="en-US" b="0" i="0" u="none" strike="noStrike" baseline="0" dirty="0" smtClean="0">
                <a:latin typeface="Calibri"/>
              </a:rPr>
              <a:t>The STOREHOUSE is the local New Testament Baptist Church.</a:t>
            </a:r>
          </a:p>
          <a:p>
            <a:pPr marL="0" marR="0" lvl="0" indent="0" rtl="0">
              <a:buNone/>
            </a:pPr>
            <a:r>
              <a:rPr lang="en-US" b="0" i="0" u="none" strike="noStrike" baseline="0" dirty="0" smtClean="0">
                <a:latin typeface="Calibri"/>
              </a:rPr>
              <a:t>a.  Not TV or radio channels.</a:t>
            </a:r>
          </a:p>
          <a:p>
            <a:pPr marL="0" marR="0" lvl="0" indent="0" rtl="0">
              <a:buNone/>
            </a:pPr>
            <a:r>
              <a:rPr lang="en-US" b="0" i="0" u="none" strike="noStrike" baseline="0" dirty="0" smtClean="0">
                <a:latin typeface="Calibri"/>
              </a:rPr>
              <a:t>b.  Not gas used to come to church.</a:t>
            </a:r>
          </a:p>
          <a:p>
            <a:pPr marL="0" marR="0" lvl="0" indent="0" rtl="0">
              <a:buNone/>
            </a:pPr>
            <a:r>
              <a:rPr lang="en-US" b="0" i="0" u="none" strike="noStrike" baseline="0" dirty="0" smtClean="0">
                <a:latin typeface="Calibri"/>
              </a:rPr>
              <a:t>c.  Not giving to someone else who has a need.</a:t>
            </a:r>
          </a:p>
        </p:txBody>
      </p:sp>
    </p:spTree>
    <p:extLst>
      <p:ext uri="{BB962C8B-B14F-4D97-AF65-F5344CB8AC3E}">
        <p14:creationId xmlns:p14="http://schemas.microsoft.com/office/powerpoint/2010/main" val="212699599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p:cTn id="5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4" dur="500"/>
                                        <p:tgtEl>
                                          <p:spTgt spid="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p:cTn id="5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STEWARDSHIP</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0" marR="0" lvl="0" indent="0" rtl="0">
              <a:buNone/>
            </a:pPr>
            <a:r>
              <a:rPr lang="en-US" b="1" i="0" u="none" strike="noStrike" baseline="0" dirty="0" smtClean="0">
                <a:latin typeface="Calibri"/>
              </a:rPr>
              <a:t>What is a Steward</a:t>
            </a:r>
            <a:r>
              <a:rPr lang="en-US" b="0" i="0" u="none" strike="noStrike" baseline="0" dirty="0" smtClean="0">
                <a:latin typeface="Calibri"/>
              </a:rPr>
              <a:t> - An official who controls the domestic affairs of a household, supervising the service of his master's table, directing the domestics, and regulating household expenditure;  </a:t>
            </a:r>
            <a:r>
              <a:rPr lang="en-US" b="0" i="0" u="none" strike="noStrike" baseline="0" dirty="0" smtClean="0">
                <a:solidFill>
                  <a:srgbClr val="0000CC"/>
                </a:solidFill>
                <a:latin typeface="Calibri"/>
              </a:rPr>
              <a:t>kin to GUARDIAN</a:t>
            </a:r>
          </a:p>
          <a:p>
            <a:pPr marR="0" lvl="0" rtl="0"/>
            <a:r>
              <a:rPr lang="en-US" b="0" i="0" u="none" strike="noStrike" baseline="0" dirty="0" smtClean="0">
                <a:latin typeface="Calibri"/>
              </a:rPr>
              <a:t>Saved or Lost you are a manager of God’s Affairs</a:t>
            </a:r>
          </a:p>
          <a:p>
            <a:pPr marR="0" lvl="0" rtl="0"/>
            <a:r>
              <a:rPr lang="en-US" b="1" i="0" u="none" strike="noStrike" baseline="0" dirty="0" smtClean="0">
                <a:solidFill>
                  <a:srgbClr val="006600"/>
                </a:solidFill>
                <a:latin typeface="Calibri"/>
              </a:rPr>
              <a:t>Humanism</a:t>
            </a:r>
            <a:r>
              <a:rPr lang="en-US" b="0" i="0" u="none" strike="noStrike" baseline="0" dirty="0" smtClean="0">
                <a:solidFill>
                  <a:srgbClr val="006600"/>
                </a:solidFill>
                <a:latin typeface="Calibri"/>
              </a:rPr>
              <a:t> </a:t>
            </a:r>
            <a:r>
              <a:rPr lang="en-US" b="0" i="0" u="none" strike="noStrike" baseline="0" dirty="0" smtClean="0">
                <a:latin typeface="Calibri"/>
              </a:rPr>
              <a:t>is the Enemy and is what keeps us from thinking right.</a:t>
            </a:r>
          </a:p>
          <a:p>
            <a:pPr marL="0" marR="0" lvl="0" indent="0" rtl="0">
              <a:buNone/>
            </a:pPr>
            <a:r>
              <a:rPr lang="en-US" b="0" i="0" u="none" strike="noStrike" baseline="0" dirty="0" smtClean="0">
                <a:latin typeface="Calibri"/>
              </a:rPr>
              <a:t>As </a:t>
            </a:r>
            <a:r>
              <a:rPr lang="en-US" b="0" i="0" u="none" strike="noStrike" baseline="0" dirty="0" smtClean="0">
                <a:latin typeface="Calibri"/>
              </a:rPr>
              <a:t>a Christian you are going to give an account of What God has given you not just your money.</a:t>
            </a:r>
          </a:p>
          <a:p>
            <a:pPr marR="0" lvl="0" rtl="0"/>
            <a:r>
              <a:rPr lang="en-US" b="0" i="0" u="none" strike="noStrike" baseline="0" dirty="0" smtClean="0">
                <a:latin typeface="Calibri"/>
              </a:rPr>
              <a:t>What God has given you is 	</a:t>
            </a:r>
            <a:r>
              <a:rPr lang="en-US" b="1" i="0" u="none" strike="noStrike" baseline="0" dirty="0" smtClean="0">
                <a:solidFill>
                  <a:srgbClr val="0000CC"/>
                </a:solidFill>
                <a:latin typeface="Calibri"/>
              </a:rPr>
              <a:t>TIME    TALENT    TREASURE</a:t>
            </a:r>
          </a:p>
          <a:p>
            <a:pPr marL="0" marR="0" lvl="0" indent="0" rtl="0">
              <a:buNone/>
            </a:pPr>
            <a:r>
              <a:rPr lang="en-US" b="0" i="0" u="none" strike="noStrike" baseline="0" dirty="0" smtClean="0">
                <a:latin typeface="Calibri"/>
              </a:rPr>
              <a:t>When people hear stewardship they normally think of money but it is much more than that.</a:t>
            </a:r>
            <a:endParaRPr lang="en-US" b="0" i="0" u="none" strike="noStrike" baseline="0" dirty="0" smtClean="0">
              <a:latin typeface="Times New Roman"/>
            </a:endParaRPr>
          </a:p>
        </p:txBody>
      </p:sp>
    </p:spTree>
    <p:extLst>
      <p:ext uri="{BB962C8B-B14F-4D97-AF65-F5344CB8AC3E}">
        <p14:creationId xmlns:p14="http://schemas.microsoft.com/office/powerpoint/2010/main" val="66166681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STEWARDSHIP</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fontScale="77500" lnSpcReduction="20000"/>
          </a:bodyPr>
          <a:lstStyle/>
          <a:p>
            <a:pPr marL="0" marR="0" lvl="0" indent="0" rtl="0">
              <a:buNone/>
            </a:pPr>
            <a:r>
              <a:rPr lang="en-US" b="0" i="0" u="none" strike="noStrike" baseline="0" dirty="0" smtClean="0">
                <a:latin typeface="Calibri"/>
              </a:rPr>
              <a:t>Faithfulness is the requirement of a Steward</a:t>
            </a:r>
          </a:p>
          <a:p>
            <a:pPr marR="0" lvl="0" rtl="0"/>
            <a:r>
              <a:rPr lang="en-US" b="0" i="0" u="none" strike="noStrike" baseline="0" dirty="0" smtClean="0">
                <a:latin typeface="Calibri"/>
              </a:rPr>
              <a:t>I want to do what God wants with His stuff… it belongs to Him… He entrusted me with it… I have an obligated responsibility to handle it His way.</a:t>
            </a:r>
          </a:p>
          <a:p>
            <a:pPr marL="0" marR="0" lvl="0" indent="0" rtl="0">
              <a:buNone/>
            </a:pPr>
            <a:r>
              <a:rPr lang="en-US" b="0" i="0" u="none" strike="noStrike" baseline="0" dirty="0" smtClean="0">
                <a:latin typeface="Calibri"/>
              </a:rPr>
              <a:t>Your life is made up of your </a:t>
            </a:r>
            <a:r>
              <a:rPr lang="en-US" b="1" i="0" u="none" strike="noStrike" baseline="0" dirty="0" smtClean="0">
                <a:solidFill>
                  <a:srgbClr val="0000CC"/>
                </a:solidFill>
                <a:latin typeface="Calibri"/>
              </a:rPr>
              <a:t>TIME   TALENT    TREASURE </a:t>
            </a:r>
          </a:p>
          <a:p>
            <a:pPr marL="0" marR="0" lvl="0" indent="0" rtl="0">
              <a:buNone/>
            </a:pPr>
            <a:r>
              <a:rPr lang="en-US" b="1" i="0" u="none" strike="noStrike" baseline="0" dirty="0" smtClean="0">
                <a:solidFill>
                  <a:srgbClr val="0000CC"/>
                </a:solidFill>
                <a:latin typeface="Calibri"/>
              </a:rPr>
              <a:t>Time</a:t>
            </a:r>
            <a:r>
              <a:rPr lang="en-US" b="0" i="0" u="none" strike="noStrike" baseline="0" dirty="0" smtClean="0">
                <a:solidFill>
                  <a:srgbClr val="0000CC"/>
                </a:solidFill>
                <a:latin typeface="Calibri"/>
              </a:rPr>
              <a:t> - what time do we have for the Lord?</a:t>
            </a:r>
          </a:p>
          <a:p>
            <a:pPr marR="0" lvl="0" rtl="0"/>
            <a:r>
              <a:rPr lang="en-US" b="0" i="0" u="none" strike="noStrike" baseline="0" dirty="0" smtClean="0">
                <a:latin typeface="Calibri"/>
              </a:rPr>
              <a:t>How much of our time do we use for the Lord?</a:t>
            </a:r>
          </a:p>
          <a:p>
            <a:pPr marR="0" lvl="0" rtl="0"/>
            <a:r>
              <a:rPr lang="en-US" b="0" i="0" u="none" strike="noStrike" baseline="0" dirty="0" smtClean="0">
                <a:latin typeface="Calibri"/>
              </a:rPr>
              <a:t>You may not have much money but you have time that you can give of yourself.</a:t>
            </a:r>
          </a:p>
          <a:p>
            <a:pPr marR="0" lvl="0" rtl="0"/>
            <a:r>
              <a:rPr lang="en-US" b="0" i="0" u="none" strike="noStrike" baseline="0" dirty="0" smtClean="0">
                <a:latin typeface="Calibri"/>
              </a:rPr>
              <a:t>Going to church</a:t>
            </a:r>
          </a:p>
          <a:p>
            <a:pPr marR="0" lvl="0" rtl="0"/>
            <a:r>
              <a:rPr lang="en-US" b="0" i="0" u="none" strike="noStrike" baseline="0" dirty="0" smtClean="0">
                <a:latin typeface="Calibri"/>
              </a:rPr>
              <a:t>Reading our Bibles</a:t>
            </a:r>
          </a:p>
          <a:p>
            <a:pPr marR="0" lvl="0" rtl="0"/>
            <a:r>
              <a:rPr lang="en-US" b="0" i="0" u="none" strike="noStrike" baseline="0" dirty="0" smtClean="0">
                <a:latin typeface="Calibri"/>
              </a:rPr>
              <a:t>Praying</a:t>
            </a:r>
          </a:p>
          <a:p>
            <a:pPr marR="0" lvl="0" rtl="0"/>
            <a:r>
              <a:rPr lang="en-US" b="0" i="0" u="none" strike="noStrike" baseline="0" dirty="0" smtClean="0">
                <a:latin typeface="Calibri"/>
              </a:rPr>
              <a:t>Helping others</a:t>
            </a:r>
          </a:p>
          <a:p>
            <a:pPr marR="0" lvl="0" rtl="0"/>
            <a:r>
              <a:rPr lang="en-US" b="0" i="0" u="none" strike="noStrike" baseline="0" dirty="0" smtClean="0">
                <a:latin typeface="Calibri"/>
              </a:rPr>
              <a:t>Do we foolishly spend our time on things that don’t matter and do not help anyone?</a:t>
            </a:r>
          </a:p>
          <a:p>
            <a:pPr marR="0" lvl="0" rtl="0"/>
            <a:r>
              <a:rPr lang="en-US" b="0" i="0" u="none" strike="noStrike" baseline="0" dirty="0" smtClean="0">
                <a:latin typeface="Calibri"/>
              </a:rPr>
              <a:t>Staying up all night watching T.V.</a:t>
            </a:r>
          </a:p>
          <a:p>
            <a:pPr marR="0" lvl="0" rtl="0"/>
            <a:r>
              <a:rPr lang="en-US" b="0" i="0" u="none" strike="noStrike" baseline="0" dirty="0" smtClean="0">
                <a:latin typeface="Calibri"/>
              </a:rPr>
              <a:t>Social Networking – Facebook, twitter</a:t>
            </a:r>
          </a:p>
          <a:p>
            <a:pPr marR="0" lvl="0" rtl="0"/>
            <a:r>
              <a:rPr lang="en-US" b="0" i="0" u="none" strike="noStrike" baseline="0" dirty="0" smtClean="0">
                <a:latin typeface="Calibri"/>
              </a:rPr>
              <a:t>Playing video games</a:t>
            </a:r>
          </a:p>
          <a:p>
            <a:pPr marR="0" lvl="0" rtl="0"/>
            <a:r>
              <a:rPr lang="en-US" b="0" i="0" u="none" strike="noStrike" baseline="0" dirty="0" smtClean="0">
                <a:latin typeface="Calibri"/>
              </a:rPr>
              <a:t>Internet</a:t>
            </a:r>
          </a:p>
          <a:p>
            <a:pPr marR="0" lvl="0" rtl="0"/>
            <a:r>
              <a:rPr lang="en-US" b="0" i="0" u="none" strike="noStrike" baseline="0" dirty="0" smtClean="0">
                <a:latin typeface="Calibri"/>
              </a:rPr>
              <a:t>Skating</a:t>
            </a:r>
          </a:p>
          <a:p>
            <a:pPr marR="0" lvl="0" rtl="0"/>
            <a:r>
              <a:rPr lang="en-US" b="0" i="0" u="none" strike="noStrike" baseline="0" dirty="0" smtClean="0">
                <a:latin typeface="Calibri"/>
              </a:rPr>
              <a:t>Staying at a friends house all night so you can’t go to church</a:t>
            </a:r>
          </a:p>
          <a:p>
            <a:pPr marR="0" lvl="0" rtl="0"/>
            <a:r>
              <a:rPr lang="en-US" b="0" i="0" u="none" strike="noStrike" baseline="0" dirty="0" smtClean="0">
                <a:latin typeface="Calibri"/>
              </a:rPr>
              <a:t>Hanging out at the movies and malls</a:t>
            </a:r>
            <a:endParaRPr lang="en-US" b="0" i="0" u="none" strike="noStrike" baseline="0" dirty="0" smtClean="0">
              <a:latin typeface="Times New Roman"/>
            </a:endParaRPr>
          </a:p>
        </p:txBody>
      </p:sp>
    </p:spTree>
    <p:extLst>
      <p:ext uri="{BB962C8B-B14F-4D97-AF65-F5344CB8AC3E}">
        <p14:creationId xmlns:p14="http://schemas.microsoft.com/office/powerpoint/2010/main" val="153115900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3">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 calcmode="lin" valueType="num">
                                      <p:cBhvr>
                                        <p:cTn id="84"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85"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86" dur="500"/>
                                        <p:tgtEl>
                                          <p:spTgt spid="3">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 calcmode="lin" valueType="num">
                                      <p:cBhvr>
                                        <p:cTn id="91"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92"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93" dur="500"/>
                                        <p:tgtEl>
                                          <p:spTgt spid="3">
                                            <p:txEl>
                                              <p:pRg st="12" end="12"/>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 calcmode="lin" valueType="num">
                                      <p:cBhvr>
                                        <p:cTn id="98"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99"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100" dur="500"/>
                                        <p:tgtEl>
                                          <p:spTgt spid="3">
                                            <p:txEl>
                                              <p:pRg st="13" end="13"/>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3">
                                            <p:txEl>
                                              <p:pRg st="14" end="14"/>
                                            </p:txEl>
                                          </p:spTgt>
                                        </p:tgtEl>
                                        <p:attrNameLst>
                                          <p:attrName>style.visibility</p:attrName>
                                        </p:attrNameLst>
                                      </p:cBhvr>
                                      <p:to>
                                        <p:strVal val="visible"/>
                                      </p:to>
                                    </p:set>
                                    <p:anim calcmode="lin" valueType="num">
                                      <p:cBhvr>
                                        <p:cTn id="105"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106"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107" dur="500"/>
                                        <p:tgtEl>
                                          <p:spTgt spid="3">
                                            <p:txEl>
                                              <p:pRg st="14" end="14"/>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3">
                                            <p:txEl>
                                              <p:pRg st="15" end="15"/>
                                            </p:txEl>
                                          </p:spTgt>
                                        </p:tgtEl>
                                        <p:attrNameLst>
                                          <p:attrName>style.visibility</p:attrName>
                                        </p:attrNameLst>
                                      </p:cBhvr>
                                      <p:to>
                                        <p:strVal val="visible"/>
                                      </p:to>
                                    </p:set>
                                    <p:anim calcmode="lin" valueType="num">
                                      <p:cBhvr>
                                        <p:cTn id="112" dur="5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113" dur="500" fill="hold"/>
                                        <p:tgtEl>
                                          <p:spTgt spid="3">
                                            <p:txEl>
                                              <p:pRg st="15" end="15"/>
                                            </p:txEl>
                                          </p:spTgt>
                                        </p:tgtEl>
                                        <p:attrNameLst>
                                          <p:attrName>ppt_h</p:attrName>
                                        </p:attrNameLst>
                                      </p:cBhvr>
                                      <p:tavLst>
                                        <p:tav tm="0">
                                          <p:val>
                                            <p:fltVal val="0"/>
                                          </p:val>
                                        </p:tav>
                                        <p:tav tm="100000">
                                          <p:val>
                                            <p:strVal val="#ppt_h"/>
                                          </p:val>
                                        </p:tav>
                                      </p:tavLst>
                                    </p:anim>
                                    <p:animEffect transition="in" filter="fade">
                                      <p:cBhvr>
                                        <p:cTn id="114" dur="500"/>
                                        <p:tgtEl>
                                          <p:spTgt spid="3">
                                            <p:txEl>
                                              <p:pRg st="15" end="15"/>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3">
                                            <p:txEl>
                                              <p:pRg st="16" end="16"/>
                                            </p:txEl>
                                          </p:spTgt>
                                        </p:tgtEl>
                                        <p:attrNameLst>
                                          <p:attrName>style.visibility</p:attrName>
                                        </p:attrNameLst>
                                      </p:cBhvr>
                                      <p:to>
                                        <p:strVal val="visible"/>
                                      </p:to>
                                    </p:set>
                                    <p:anim calcmode="lin" valueType="num">
                                      <p:cBhvr>
                                        <p:cTn id="119" dur="500" fill="hold"/>
                                        <p:tgtEl>
                                          <p:spTgt spid="3">
                                            <p:txEl>
                                              <p:pRg st="16" end="16"/>
                                            </p:txEl>
                                          </p:spTgt>
                                        </p:tgtEl>
                                        <p:attrNameLst>
                                          <p:attrName>ppt_w</p:attrName>
                                        </p:attrNameLst>
                                      </p:cBhvr>
                                      <p:tavLst>
                                        <p:tav tm="0">
                                          <p:val>
                                            <p:fltVal val="0"/>
                                          </p:val>
                                        </p:tav>
                                        <p:tav tm="100000">
                                          <p:val>
                                            <p:strVal val="#ppt_w"/>
                                          </p:val>
                                        </p:tav>
                                      </p:tavLst>
                                    </p:anim>
                                    <p:anim calcmode="lin" valueType="num">
                                      <p:cBhvr>
                                        <p:cTn id="120" dur="500" fill="hold"/>
                                        <p:tgtEl>
                                          <p:spTgt spid="3">
                                            <p:txEl>
                                              <p:pRg st="16" end="16"/>
                                            </p:txEl>
                                          </p:spTgt>
                                        </p:tgtEl>
                                        <p:attrNameLst>
                                          <p:attrName>ppt_h</p:attrName>
                                        </p:attrNameLst>
                                      </p:cBhvr>
                                      <p:tavLst>
                                        <p:tav tm="0">
                                          <p:val>
                                            <p:fltVal val="0"/>
                                          </p:val>
                                        </p:tav>
                                        <p:tav tm="100000">
                                          <p:val>
                                            <p:strVal val="#ppt_h"/>
                                          </p:val>
                                        </p:tav>
                                      </p:tavLst>
                                    </p:anim>
                                    <p:animEffect transition="in" filter="fade">
                                      <p:cBhvr>
                                        <p:cTn id="121" dur="500"/>
                                        <p:tgtEl>
                                          <p:spTgt spid="3">
                                            <p:txEl>
                                              <p:pRg st="16" end="16"/>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3">
                                            <p:txEl>
                                              <p:pRg st="17" end="17"/>
                                            </p:txEl>
                                          </p:spTgt>
                                        </p:tgtEl>
                                        <p:attrNameLst>
                                          <p:attrName>style.visibility</p:attrName>
                                        </p:attrNameLst>
                                      </p:cBhvr>
                                      <p:to>
                                        <p:strVal val="visible"/>
                                      </p:to>
                                    </p:set>
                                    <p:anim calcmode="lin" valueType="num">
                                      <p:cBhvr>
                                        <p:cTn id="126" dur="500" fill="hold"/>
                                        <p:tgtEl>
                                          <p:spTgt spid="3">
                                            <p:txEl>
                                              <p:pRg st="17" end="17"/>
                                            </p:txEl>
                                          </p:spTgt>
                                        </p:tgtEl>
                                        <p:attrNameLst>
                                          <p:attrName>ppt_w</p:attrName>
                                        </p:attrNameLst>
                                      </p:cBhvr>
                                      <p:tavLst>
                                        <p:tav tm="0">
                                          <p:val>
                                            <p:fltVal val="0"/>
                                          </p:val>
                                        </p:tav>
                                        <p:tav tm="100000">
                                          <p:val>
                                            <p:strVal val="#ppt_w"/>
                                          </p:val>
                                        </p:tav>
                                      </p:tavLst>
                                    </p:anim>
                                    <p:anim calcmode="lin" valueType="num">
                                      <p:cBhvr>
                                        <p:cTn id="127" dur="500" fill="hold"/>
                                        <p:tgtEl>
                                          <p:spTgt spid="3">
                                            <p:txEl>
                                              <p:pRg st="17" end="17"/>
                                            </p:txEl>
                                          </p:spTgt>
                                        </p:tgtEl>
                                        <p:attrNameLst>
                                          <p:attrName>ppt_h</p:attrName>
                                        </p:attrNameLst>
                                      </p:cBhvr>
                                      <p:tavLst>
                                        <p:tav tm="0">
                                          <p:val>
                                            <p:fltVal val="0"/>
                                          </p:val>
                                        </p:tav>
                                        <p:tav tm="100000">
                                          <p:val>
                                            <p:strVal val="#ppt_h"/>
                                          </p:val>
                                        </p:tav>
                                      </p:tavLst>
                                    </p:anim>
                                    <p:animEffect transition="in" filter="fade">
                                      <p:cBhvr>
                                        <p:cTn id="128"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STEWARDSHIP</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0" marR="0" lvl="0" indent="0" rtl="0">
              <a:buNone/>
            </a:pPr>
            <a:r>
              <a:rPr lang="en-US" b="1" i="0" u="none" strike="noStrike" baseline="0" dirty="0" smtClean="0">
                <a:solidFill>
                  <a:srgbClr val="0000CC"/>
                </a:solidFill>
                <a:latin typeface="Calibri"/>
              </a:rPr>
              <a:t>Talent</a:t>
            </a:r>
            <a:r>
              <a:rPr lang="en-US" b="0" i="0" u="none" strike="noStrike" baseline="0" dirty="0" smtClean="0">
                <a:solidFill>
                  <a:srgbClr val="0000CC"/>
                </a:solidFill>
                <a:latin typeface="Calibri"/>
              </a:rPr>
              <a:t> - what talents do you have that God could use?</a:t>
            </a:r>
          </a:p>
          <a:p>
            <a:pPr marR="0" lvl="0" rtl="0"/>
            <a:r>
              <a:rPr lang="en-US" b="0" i="0" u="none" strike="noStrike" baseline="0" dirty="0" smtClean="0">
                <a:latin typeface="Calibri"/>
              </a:rPr>
              <a:t>All of your abilities and gifts are given you by the Lord.</a:t>
            </a:r>
          </a:p>
          <a:p>
            <a:pPr marR="0" lvl="0" rtl="0"/>
            <a:r>
              <a:rPr lang="en-US" b="0" i="0" u="none" strike="noStrike" baseline="0" dirty="0" smtClean="0">
                <a:latin typeface="Calibri"/>
              </a:rPr>
              <a:t>Everything you can do better than someone else is because of the Lord.</a:t>
            </a:r>
          </a:p>
          <a:p>
            <a:pPr marR="0" lvl="0" rtl="0"/>
            <a:r>
              <a:rPr lang="en-US" b="0" i="0" u="none" strike="noStrike" baseline="0" dirty="0" smtClean="0">
                <a:latin typeface="Calibri"/>
              </a:rPr>
              <a:t>Music</a:t>
            </a:r>
          </a:p>
          <a:p>
            <a:pPr marR="0" lvl="0" rtl="0"/>
            <a:r>
              <a:rPr lang="en-US" b="0" i="0" u="none" strike="noStrike" baseline="0" dirty="0" smtClean="0">
                <a:latin typeface="Calibri"/>
              </a:rPr>
              <a:t>Singing</a:t>
            </a:r>
          </a:p>
          <a:p>
            <a:pPr marR="0" lvl="0" rtl="0"/>
            <a:r>
              <a:rPr lang="en-US" b="0" i="0" u="none" strike="noStrike" baseline="0" dirty="0" smtClean="0">
                <a:latin typeface="Calibri"/>
              </a:rPr>
              <a:t>Being kind to people</a:t>
            </a:r>
          </a:p>
          <a:p>
            <a:pPr marR="0" lvl="0" rtl="0"/>
            <a:r>
              <a:rPr lang="en-US" b="0" i="0" u="none" strike="noStrike" baseline="0" dirty="0" smtClean="0">
                <a:latin typeface="Calibri"/>
              </a:rPr>
              <a:t>Building things and drawing</a:t>
            </a:r>
          </a:p>
          <a:p>
            <a:pPr marL="0" marR="0" lvl="0" indent="0" rtl="0">
              <a:buNone/>
            </a:pPr>
            <a:r>
              <a:rPr lang="en-US" b="1" i="0" u="none" strike="noStrike" baseline="0" dirty="0" smtClean="0">
                <a:solidFill>
                  <a:srgbClr val="0000CC"/>
                </a:solidFill>
                <a:latin typeface="Calibri"/>
              </a:rPr>
              <a:t>Treasure</a:t>
            </a:r>
            <a:r>
              <a:rPr lang="en-US" b="0" i="0" u="none" strike="noStrike" baseline="0" dirty="0" smtClean="0">
                <a:solidFill>
                  <a:srgbClr val="0000CC"/>
                </a:solidFill>
                <a:latin typeface="Calibri"/>
              </a:rPr>
              <a:t> - all the money you have ever received and will ever receive was given to you by the Lord.</a:t>
            </a:r>
          </a:p>
          <a:p>
            <a:pPr marR="0" lvl="0" rtl="0"/>
            <a:r>
              <a:rPr lang="en-US" b="0" i="0" u="none" strike="noStrike" baseline="0" dirty="0" smtClean="0">
                <a:latin typeface="Calibri"/>
              </a:rPr>
              <a:t>What do you spend your money on?</a:t>
            </a:r>
            <a:endParaRPr lang="en-US" b="0" i="0" u="none" strike="noStrike" baseline="0" dirty="0" smtClean="0">
              <a:latin typeface="Times New Roman"/>
            </a:endParaRPr>
          </a:p>
        </p:txBody>
      </p:sp>
    </p:spTree>
    <p:extLst>
      <p:ext uri="{BB962C8B-B14F-4D97-AF65-F5344CB8AC3E}">
        <p14:creationId xmlns:p14="http://schemas.microsoft.com/office/powerpoint/2010/main" val="174651180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STEWARDSHIP</a:t>
            </a:r>
            <a:endParaRPr lang="en-US" b="1" i="0" u="none" strike="noStrike" baseline="0" smtClean="0">
              <a:latin typeface="Times New Roman"/>
            </a:endParaRPr>
          </a:p>
        </p:txBody>
      </p:sp>
      <p:sp>
        <p:nvSpPr>
          <p:cNvPr id="3" name="Text Placeholder 2"/>
          <p:cNvSpPr>
            <a:spLocks noGrp="1"/>
          </p:cNvSpPr>
          <p:nvPr>
            <p:ph type="body" idx="1"/>
          </p:nvPr>
        </p:nvSpPr>
        <p:spPr/>
        <p:txBody>
          <a:bodyPr/>
          <a:lstStyle/>
          <a:p>
            <a:pPr marL="0" marR="0" lvl="0" indent="0" rtl="0">
              <a:buNone/>
            </a:pPr>
            <a:r>
              <a:rPr lang="en-US" b="0" i="0" u="none" strike="noStrike" baseline="0" dirty="0" smtClean="0">
                <a:latin typeface="Calibri"/>
              </a:rPr>
              <a:t>Money is a touchy subject because it is many people’s God.</a:t>
            </a:r>
          </a:p>
          <a:p>
            <a:pPr marL="0" marR="0" lvl="0" indent="0" rtl="0">
              <a:buNone/>
            </a:pPr>
            <a:r>
              <a:rPr lang="en-US" b="1" i="0" u="sng" strike="noStrike" baseline="0" dirty="0" smtClean="0">
                <a:solidFill>
                  <a:srgbClr val="800000"/>
                </a:solidFill>
                <a:latin typeface="Calibri"/>
              </a:rPr>
              <a:t>Matthew 6:24</a:t>
            </a:r>
            <a:r>
              <a:rPr lang="en-US" b="0" i="0" u="none" strike="noStrike" baseline="0" dirty="0" smtClean="0">
                <a:solidFill>
                  <a:srgbClr val="800000"/>
                </a:solidFill>
                <a:latin typeface="Calibri"/>
              </a:rPr>
              <a:t>  </a:t>
            </a:r>
            <a:r>
              <a:rPr lang="en-US" b="0" i="1" u="none" strike="noStrike" baseline="0" dirty="0" smtClean="0">
                <a:solidFill>
                  <a:srgbClr val="000000"/>
                </a:solidFill>
                <a:latin typeface="Calibri"/>
              </a:rPr>
              <a:t>No man can serve two masters: for either he will hate the one, and love the other; or else he will hold to the one, and despise the other. </a:t>
            </a:r>
            <a:r>
              <a:rPr lang="en-US" b="1" i="0" u="none" strike="noStrike" baseline="0" dirty="0" smtClean="0">
                <a:solidFill>
                  <a:srgbClr val="000000"/>
                </a:solidFill>
                <a:latin typeface="Calibri"/>
              </a:rPr>
              <a:t>Ye cannot serve God and </a:t>
            </a:r>
            <a:r>
              <a:rPr lang="en-US" b="1" i="0" u="none" strike="noStrike" baseline="0" dirty="0" smtClean="0">
                <a:solidFill>
                  <a:srgbClr val="006600"/>
                </a:solidFill>
                <a:latin typeface="Calibri"/>
              </a:rPr>
              <a:t>mammon</a:t>
            </a:r>
            <a:r>
              <a:rPr lang="en-US" b="1" i="0" u="none" strike="noStrike" baseline="0" dirty="0" smtClean="0">
                <a:solidFill>
                  <a:srgbClr val="006600"/>
                </a:solidFill>
                <a:latin typeface="Times New Roman"/>
              </a:rPr>
              <a:t>.</a:t>
            </a:r>
            <a:r>
              <a:rPr lang="en-US" b="0" i="0" u="none" strike="noStrike" baseline="0" dirty="0" smtClean="0">
                <a:solidFill>
                  <a:srgbClr val="006600"/>
                </a:solidFill>
                <a:latin typeface="Calibri"/>
              </a:rPr>
              <a:t> </a:t>
            </a:r>
          </a:p>
        </p:txBody>
      </p:sp>
    </p:spTree>
    <p:extLst>
      <p:ext uri="{BB962C8B-B14F-4D97-AF65-F5344CB8AC3E}">
        <p14:creationId xmlns:p14="http://schemas.microsoft.com/office/powerpoint/2010/main" val="91650604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STEWARDSHIP</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0" marR="0" lvl="0" indent="0" rtl="0">
              <a:buNone/>
            </a:pPr>
            <a:r>
              <a:rPr lang="en-US" b="1" i="0" u="none" strike="noStrike" baseline="0" dirty="0" smtClean="0">
                <a:latin typeface="Calibri"/>
              </a:rPr>
              <a:t>It is very foundational in the Christian life that you understand you have what you have because God gave it to you.</a:t>
            </a:r>
          </a:p>
          <a:p>
            <a:pPr marL="457200" marR="0" lvl="1" indent="0" rtl="0">
              <a:buNone/>
            </a:pPr>
            <a:r>
              <a:rPr lang="en-US" b="1" i="0" u="sng" strike="noStrike" baseline="0" dirty="0" smtClean="0">
                <a:solidFill>
                  <a:srgbClr val="800000"/>
                </a:solidFill>
                <a:latin typeface="Minion Pro"/>
              </a:rPr>
              <a:t>1 Corinthians 4:1-7</a:t>
            </a:r>
            <a:r>
              <a:rPr lang="en-US" b="0" i="0" u="none" strike="noStrike" baseline="0" dirty="0" smtClean="0">
                <a:solidFill>
                  <a:srgbClr val="800000"/>
                </a:solidFill>
                <a:latin typeface="Minion Pro"/>
              </a:rPr>
              <a:t>  </a:t>
            </a:r>
            <a:r>
              <a:rPr lang="en-US" b="0" i="1" u="none" strike="noStrike" baseline="0" dirty="0" smtClean="0">
                <a:solidFill>
                  <a:srgbClr val="000000"/>
                </a:solidFill>
                <a:latin typeface="Minion Pro"/>
              </a:rPr>
              <a:t>Let a man so account of us, as of the ministers of Christ, and</a:t>
            </a:r>
            <a:r>
              <a:rPr lang="en-US" b="0" i="0" u="none" strike="noStrike" baseline="0" dirty="0" smtClean="0">
                <a:solidFill>
                  <a:srgbClr val="000000"/>
                </a:solidFill>
                <a:latin typeface="Minion Pro"/>
              </a:rPr>
              <a:t> </a:t>
            </a:r>
            <a:r>
              <a:rPr lang="en-US" b="1" i="0" u="none" strike="noStrike" baseline="0" dirty="0" smtClean="0">
                <a:solidFill>
                  <a:srgbClr val="000000"/>
                </a:solidFill>
                <a:latin typeface="Minion Pro"/>
              </a:rPr>
              <a:t>stewards</a:t>
            </a:r>
            <a:r>
              <a:rPr lang="en-US" b="0" i="0" u="none" strike="noStrike" baseline="0" dirty="0" smtClean="0">
                <a:solidFill>
                  <a:srgbClr val="000000"/>
                </a:solidFill>
                <a:latin typeface="Minion Pro"/>
              </a:rPr>
              <a:t> </a:t>
            </a:r>
            <a:r>
              <a:rPr lang="en-US" b="0" i="1" u="none" strike="noStrike" baseline="0" dirty="0" smtClean="0">
                <a:solidFill>
                  <a:srgbClr val="000000"/>
                </a:solidFill>
                <a:latin typeface="Minion Pro"/>
              </a:rPr>
              <a:t>of the mysteries of God. </a:t>
            </a:r>
          </a:p>
          <a:p>
            <a:pPr marL="457200" marR="0" lvl="1" indent="0" rtl="0">
              <a:buNone/>
            </a:pPr>
            <a:r>
              <a:rPr lang="en-US" b="0" i="1" u="none" strike="noStrike" baseline="0" dirty="0" smtClean="0">
                <a:solidFill>
                  <a:srgbClr val="000000"/>
                </a:solidFill>
                <a:latin typeface="Minion Pro"/>
              </a:rPr>
              <a:t>2  Moreover it is required in</a:t>
            </a:r>
            <a:r>
              <a:rPr lang="en-US" b="0" i="0" u="none" strike="noStrike" baseline="0" dirty="0" smtClean="0">
                <a:solidFill>
                  <a:srgbClr val="000000"/>
                </a:solidFill>
                <a:latin typeface="Minion Pro"/>
              </a:rPr>
              <a:t> </a:t>
            </a:r>
            <a:r>
              <a:rPr lang="en-US" b="1" i="0" u="none" strike="noStrike" baseline="0" dirty="0" smtClean="0">
                <a:solidFill>
                  <a:srgbClr val="000000"/>
                </a:solidFill>
                <a:latin typeface="Minion Pro"/>
              </a:rPr>
              <a:t>stewards,</a:t>
            </a:r>
            <a:r>
              <a:rPr lang="en-US" b="0" i="0" u="none" strike="noStrike" baseline="0" dirty="0" smtClean="0">
                <a:solidFill>
                  <a:srgbClr val="000000"/>
                </a:solidFill>
                <a:latin typeface="Minion Pro"/>
              </a:rPr>
              <a:t> </a:t>
            </a:r>
            <a:r>
              <a:rPr lang="en-US" b="0" i="1" u="none" strike="noStrike" baseline="0" dirty="0" smtClean="0">
                <a:solidFill>
                  <a:srgbClr val="000000"/>
                </a:solidFill>
                <a:latin typeface="Minion Pro"/>
              </a:rPr>
              <a:t>that a man be found faithful. </a:t>
            </a:r>
          </a:p>
          <a:p>
            <a:pPr marL="457200" marR="0" lvl="1" indent="0" rtl="0">
              <a:buNone/>
            </a:pPr>
            <a:r>
              <a:rPr lang="en-US" b="0" i="1" u="none" strike="noStrike" baseline="0" dirty="0" smtClean="0">
                <a:solidFill>
                  <a:srgbClr val="000000"/>
                </a:solidFill>
                <a:latin typeface="Minion Pro"/>
              </a:rPr>
              <a:t>3  But with me it is a very small thing that I should be judged of you, or of man's judgment: yea, I judge not mine own self.</a:t>
            </a:r>
            <a:r>
              <a:rPr lang="en-US" b="0" i="0" u="none" strike="noStrike" baseline="0" dirty="0" smtClean="0">
                <a:solidFill>
                  <a:srgbClr val="000000"/>
                </a:solidFill>
                <a:latin typeface="Minion Pro"/>
              </a:rPr>
              <a:t>  </a:t>
            </a:r>
            <a:r>
              <a:rPr lang="en-US" b="0" i="0" u="none" strike="noStrike" baseline="0" dirty="0" smtClean="0">
                <a:solidFill>
                  <a:srgbClr val="000099"/>
                </a:solidFill>
                <a:latin typeface="Calibri"/>
              </a:rPr>
              <a:t>God is using the Apostle Paul to say -</a:t>
            </a:r>
            <a:r>
              <a:rPr lang="en-US" b="0" i="0" u="none" strike="noStrike" baseline="0" dirty="0" smtClean="0">
                <a:solidFill>
                  <a:srgbClr val="000099"/>
                </a:solidFill>
                <a:latin typeface="Minion Pro"/>
              </a:rPr>
              <a:t> </a:t>
            </a:r>
            <a:r>
              <a:rPr lang="en-US" b="1" i="0" u="none" strike="noStrike" baseline="0" dirty="0" smtClean="0">
                <a:solidFill>
                  <a:srgbClr val="FF0000"/>
                </a:solidFill>
                <a:latin typeface="Minion Pro"/>
              </a:rPr>
              <a:t>I don’t care what you think of me because I’m not going to stand before you one day.</a:t>
            </a:r>
          </a:p>
          <a:p>
            <a:pPr marL="457200" marR="0" lvl="1" indent="0" rtl="0">
              <a:buNone/>
            </a:pPr>
            <a:r>
              <a:rPr lang="en-US" b="0" i="1" u="none" strike="noStrike" baseline="0" dirty="0" smtClean="0">
                <a:solidFill>
                  <a:srgbClr val="000000"/>
                </a:solidFill>
                <a:latin typeface="Minion Pro"/>
              </a:rPr>
              <a:t>4  For I know nothing by myself; yet am I not hereby justified: but he that </a:t>
            </a:r>
            <a:r>
              <a:rPr lang="en-US" b="0" i="1" u="none" strike="noStrike" baseline="0" dirty="0" err="1" smtClean="0">
                <a:solidFill>
                  <a:srgbClr val="000000"/>
                </a:solidFill>
                <a:latin typeface="Minion Pro"/>
              </a:rPr>
              <a:t>judgeth</a:t>
            </a:r>
            <a:r>
              <a:rPr lang="en-US" b="0" i="1" u="none" strike="noStrike" baseline="0" dirty="0" smtClean="0">
                <a:solidFill>
                  <a:srgbClr val="000000"/>
                </a:solidFill>
                <a:latin typeface="Minion Pro"/>
              </a:rPr>
              <a:t> me is the Lord. </a:t>
            </a:r>
          </a:p>
          <a:p>
            <a:pPr marL="457200" marR="0" lvl="1" indent="0" rtl="0">
              <a:buNone/>
            </a:pPr>
            <a:r>
              <a:rPr lang="en-US" b="0" i="1" u="none" strike="noStrike" baseline="0" dirty="0" smtClean="0">
                <a:solidFill>
                  <a:srgbClr val="000000"/>
                </a:solidFill>
                <a:latin typeface="Minion Pro"/>
              </a:rPr>
              <a:t>5  Therefore judge nothing before the time, until the Lord come, who both will bring to light the hidden things of darkness, and will make manifest the counsels of the hearts: and then shall every man have praise of God. </a:t>
            </a:r>
          </a:p>
          <a:p>
            <a:pPr marL="457200" marR="0" lvl="1" indent="0" rtl="0">
              <a:buNone/>
            </a:pPr>
            <a:r>
              <a:rPr lang="en-US" b="0" i="1" u="none" strike="noStrike" baseline="0" dirty="0" smtClean="0">
                <a:solidFill>
                  <a:srgbClr val="000000"/>
                </a:solidFill>
                <a:latin typeface="Minion Pro"/>
              </a:rPr>
              <a:t>6  And these things, brethren, I have in a figure transferred to myself and to </a:t>
            </a:r>
            <a:r>
              <a:rPr lang="en-US" b="0" i="1" u="none" strike="noStrike" baseline="0" dirty="0" err="1" smtClean="0">
                <a:solidFill>
                  <a:srgbClr val="000000"/>
                </a:solidFill>
                <a:latin typeface="Minion Pro"/>
              </a:rPr>
              <a:t>Apollos</a:t>
            </a:r>
            <a:r>
              <a:rPr lang="en-US" b="0" i="1" u="none" strike="noStrike" baseline="0" dirty="0" smtClean="0">
                <a:solidFill>
                  <a:srgbClr val="000000"/>
                </a:solidFill>
                <a:latin typeface="Minion Pro"/>
              </a:rPr>
              <a:t> for your sakes; that ye might learn in us not to think of men above that which is written, that no one of you be puffed up for one against another. </a:t>
            </a:r>
          </a:p>
          <a:p>
            <a:pPr marL="457200" marR="0" lvl="1" indent="0" rtl="0">
              <a:buNone/>
            </a:pPr>
            <a:r>
              <a:rPr lang="en-US" b="0" i="1" u="none" strike="noStrike" baseline="0" dirty="0" smtClean="0">
                <a:solidFill>
                  <a:srgbClr val="000000"/>
                </a:solidFill>
                <a:latin typeface="Minion Pro"/>
              </a:rPr>
              <a:t>7  For</a:t>
            </a:r>
            <a:r>
              <a:rPr lang="en-US" b="0" i="0" u="none" strike="noStrike" baseline="0" dirty="0" smtClean="0">
                <a:solidFill>
                  <a:srgbClr val="000000"/>
                </a:solidFill>
                <a:latin typeface="Minion Pro"/>
              </a:rPr>
              <a:t> </a:t>
            </a:r>
            <a:r>
              <a:rPr lang="en-US" b="1" i="0" u="none" strike="noStrike" baseline="0" dirty="0" smtClean="0">
                <a:solidFill>
                  <a:srgbClr val="000000"/>
                </a:solidFill>
                <a:latin typeface="Minion Pro"/>
              </a:rPr>
              <a:t>who </a:t>
            </a:r>
            <a:r>
              <a:rPr lang="en-US" b="1" i="0" u="none" strike="noStrike" baseline="0" dirty="0" err="1" smtClean="0">
                <a:solidFill>
                  <a:srgbClr val="000000"/>
                </a:solidFill>
                <a:latin typeface="Minion Pro"/>
              </a:rPr>
              <a:t>maketh</a:t>
            </a:r>
            <a:r>
              <a:rPr lang="en-US" b="1" i="0" u="none" strike="noStrike" baseline="0" dirty="0" smtClean="0">
                <a:solidFill>
                  <a:srgbClr val="000000"/>
                </a:solidFill>
                <a:latin typeface="Minion Pro"/>
              </a:rPr>
              <a:t> thee to differ from another?</a:t>
            </a:r>
            <a:r>
              <a:rPr lang="en-US" b="0" i="0" u="none" strike="noStrike" baseline="0" dirty="0" smtClean="0">
                <a:solidFill>
                  <a:srgbClr val="000000"/>
                </a:solidFill>
                <a:latin typeface="Minion Pro"/>
              </a:rPr>
              <a:t> and </a:t>
            </a:r>
            <a:r>
              <a:rPr lang="en-US" b="1" i="0" u="none" strike="noStrike" baseline="0" dirty="0" smtClean="0">
                <a:solidFill>
                  <a:srgbClr val="000000"/>
                </a:solidFill>
                <a:latin typeface="Minion Pro"/>
              </a:rPr>
              <a:t>what hast thou that thou didst not receive?</a:t>
            </a:r>
            <a:r>
              <a:rPr lang="en-US" b="0" i="0" u="none" strike="noStrike" baseline="0" dirty="0" smtClean="0">
                <a:solidFill>
                  <a:srgbClr val="000000"/>
                </a:solidFill>
                <a:latin typeface="Minion Pro"/>
              </a:rPr>
              <a:t> </a:t>
            </a:r>
            <a:r>
              <a:rPr lang="en-US" b="0" i="1" u="none" strike="noStrike" baseline="0" dirty="0" smtClean="0">
                <a:solidFill>
                  <a:srgbClr val="000000"/>
                </a:solidFill>
                <a:latin typeface="Minion Pro"/>
              </a:rPr>
              <a:t>now if thou didst receive it, why dost thou glory, as if thou </a:t>
            </a:r>
            <a:r>
              <a:rPr lang="en-US" b="0" i="1" u="none" strike="noStrike" baseline="0" dirty="0" err="1" smtClean="0">
                <a:solidFill>
                  <a:srgbClr val="000000"/>
                </a:solidFill>
                <a:latin typeface="Minion Pro"/>
              </a:rPr>
              <a:t>hadst</a:t>
            </a:r>
            <a:r>
              <a:rPr lang="en-US" b="0" i="1" u="none" strike="noStrike" baseline="0" dirty="0" smtClean="0">
                <a:solidFill>
                  <a:srgbClr val="000000"/>
                </a:solidFill>
                <a:latin typeface="Minion Pro"/>
              </a:rPr>
              <a:t> not received it? </a:t>
            </a:r>
            <a:endParaRPr lang="en-US" b="0" i="1" u="none" strike="noStrike" baseline="0" dirty="0" smtClean="0">
              <a:solidFill>
                <a:srgbClr val="000000"/>
              </a:solidFill>
              <a:latin typeface="Calibri"/>
            </a:endParaRPr>
          </a:p>
        </p:txBody>
      </p:sp>
    </p:spTree>
    <p:extLst>
      <p:ext uri="{BB962C8B-B14F-4D97-AF65-F5344CB8AC3E}">
        <p14:creationId xmlns:p14="http://schemas.microsoft.com/office/powerpoint/2010/main" val="78287410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STEWARDSHIP</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lnSpcReduction="10000"/>
          </a:bodyPr>
          <a:lstStyle/>
          <a:p>
            <a:pPr marL="0" marR="0" lvl="0" indent="0" rtl="0">
              <a:buNone/>
            </a:pPr>
            <a:r>
              <a:rPr lang="en-US" b="0" i="0" u="none" strike="noStrike" baseline="0" dirty="0" smtClean="0">
                <a:latin typeface="Calibri"/>
              </a:rPr>
              <a:t>Everything you have comes from God</a:t>
            </a:r>
          </a:p>
          <a:p>
            <a:pPr marL="0" marR="0" lvl="0" indent="0" rtl="0">
              <a:buNone/>
            </a:pPr>
            <a:r>
              <a:rPr lang="en-US" b="0" i="0" u="none" strike="noStrike" baseline="0" dirty="0" smtClean="0">
                <a:latin typeface="Calibri"/>
              </a:rPr>
              <a:t>The World belongs to God – It is His Creation</a:t>
            </a:r>
          </a:p>
          <a:p>
            <a:pPr marL="457200" marR="0" lvl="1" indent="0" rtl="0">
              <a:buNone/>
            </a:pPr>
            <a:r>
              <a:rPr lang="en-US" b="1" i="0" u="sng" strike="noStrike" baseline="0" dirty="0" smtClean="0">
                <a:solidFill>
                  <a:srgbClr val="C00000"/>
                </a:solidFill>
                <a:latin typeface="Minion Pro"/>
              </a:rPr>
              <a:t>Psalm 24:1</a:t>
            </a:r>
            <a:r>
              <a:rPr lang="en-US" b="1" i="0" u="none" strike="noStrike" baseline="0" dirty="0" smtClean="0">
                <a:solidFill>
                  <a:srgbClr val="C00000"/>
                </a:solidFill>
                <a:latin typeface="Minion Pro"/>
              </a:rPr>
              <a:t> </a:t>
            </a:r>
            <a:r>
              <a:rPr lang="en-US" b="0" i="1" u="none" strike="noStrike" baseline="0" dirty="0" smtClean="0">
                <a:solidFill>
                  <a:srgbClr val="000000"/>
                </a:solidFill>
                <a:latin typeface="Minion Pro"/>
              </a:rPr>
              <a:t>"The earth is the Lord's, and the </a:t>
            </a:r>
            <a:r>
              <a:rPr lang="en-US" b="0" i="1" u="none" strike="noStrike" baseline="0" dirty="0" err="1" smtClean="0">
                <a:solidFill>
                  <a:srgbClr val="000000"/>
                </a:solidFill>
                <a:latin typeface="Minion Pro"/>
              </a:rPr>
              <a:t>fulness</a:t>
            </a:r>
            <a:r>
              <a:rPr lang="en-US" b="0" i="1" u="none" strike="noStrike" baseline="0" dirty="0" smtClean="0">
                <a:solidFill>
                  <a:srgbClr val="000000"/>
                </a:solidFill>
                <a:latin typeface="Minion Pro"/>
              </a:rPr>
              <a:t> thereof; the world, and they that dwell therein."</a:t>
            </a:r>
          </a:p>
          <a:p>
            <a:pPr marL="457200" marR="0" lvl="1" indent="0" rtl="0">
              <a:buNone/>
            </a:pPr>
            <a:r>
              <a:rPr lang="en-US" b="1" i="0" u="sng" strike="noStrike" baseline="0" dirty="0" smtClean="0">
                <a:solidFill>
                  <a:srgbClr val="C00000"/>
                </a:solidFill>
                <a:latin typeface="Minion Pro"/>
              </a:rPr>
              <a:t>John 1:3</a:t>
            </a:r>
            <a:r>
              <a:rPr lang="en-US" b="1" i="0" u="none" strike="noStrike" baseline="0" dirty="0" smtClean="0">
                <a:solidFill>
                  <a:srgbClr val="C00000"/>
                </a:solidFill>
                <a:latin typeface="Minion Pro"/>
              </a:rPr>
              <a:t>  </a:t>
            </a:r>
            <a:r>
              <a:rPr lang="en-US" b="0" i="1" u="none" strike="noStrike" baseline="0" dirty="0" smtClean="0">
                <a:solidFill>
                  <a:srgbClr val="000000"/>
                </a:solidFill>
                <a:latin typeface="Minion Pro"/>
              </a:rPr>
              <a:t>"All things were made by him; and without him was not anything made that was made."</a:t>
            </a:r>
          </a:p>
          <a:p>
            <a:pPr marL="0" marR="0" lvl="0" indent="0" rtl="0">
              <a:buNone/>
            </a:pPr>
            <a:r>
              <a:rPr lang="en-US" b="0" i="0" u="none" strike="noStrike" baseline="0" dirty="0" smtClean="0">
                <a:latin typeface="Calibri"/>
              </a:rPr>
              <a:t>Stewardship starts with humility and admitting that all you have comes from God.</a:t>
            </a:r>
          </a:p>
          <a:p>
            <a:pPr marL="0" marR="0" lvl="0" indent="0" rtl="0">
              <a:buNone/>
            </a:pPr>
            <a:r>
              <a:rPr lang="en-US" b="1" i="0" u="none" strike="noStrike" baseline="0" dirty="0" smtClean="0">
                <a:solidFill>
                  <a:srgbClr val="0000CC"/>
                </a:solidFill>
                <a:latin typeface="Calibri"/>
              </a:rPr>
              <a:t>God gives it to you and then gives you dominion over it.</a:t>
            </a:r>
          </a:p>
          <a:p>
            <a:pPr marR="0" lvl="0" rtl="0"/>
            <a:r>
              <a:rPr lang="en-US" b="0" i="0" u="none" strike="noStrike" baseline="0" dirty="0" smtClean="0">
                <a:latin typeface="Calibri"/>
              </a:rPr>
              <a:t>Your family</a:t>
            </a:r>
          </a:p>
          <a:p>
            <a:pPr marR="0" lvl="0" rtl="0"/>
            <a:r>
              <a:rPr lang="en-US" b="0" i="0" u="none" strike="noStrike" baseline="0" dirty="0" smtClean="0">
                <a:latin typeface="Calibri"/>
              </a:rPr>
              <a:t>Your spouse</a:t>
            </a:r>
          </a:p>
          <a:p>
            <a:pPr marR="0" lvl="0" rtl="0"/>
            <a:r>
              <a:rPr lang="en-US" b="0" i="0" u="none" strike="noStrike" baseline="0" dirty="0" smtClean="0">
                <a:latin typeface="Calibri"/>
              </a:rPr>
              <a:t>Your kids</a:t>
            </a:r>
          </a:p>
          <a:p>
            <a:pPr marR="0" lvl="0" rtl="0"/>
            <a:r>
              <a:rPr lang="en-US" b="0" i="0" u="none" strike="noStrike" baseline="0" dirty="0" smtClean="0">
                <a:latin typeface="Calibri"/>
              </a:rPr>
              <a:t>Your job</a:t>
            </a:r>
          </a:p>
          <a:p>
            <a:pPr marR="0" lvl="0" rtl="0"/>
            <a:r>
              <a:rPr lang="en-US" b="0" i="0" u="none" strike="noStrike" baseline="0" dirty="0" smtClean="0">
                <a:latin typeface="Calibri"/>
              </a:rPr>
              <a:t>Your time</a:t>
            </a:r>
          </a:p>
          <a:p>
            <a:pPr marR="0" lvl="0" rtl="0"/>
            <a:r>
              <a:rPr lang="en-US" b="0" i="0" u="none" strike="noStrike" baseline="0" dirty="0" smtClean="0">
                <a:latin typeface="Calibri"/>
              </a:rPr>
              <a:t>Your life</a:t>
            </a:r>
          </a:p>
          <a:p>
            <a:pPr marL="0" marR="0" lvl="0" indent="0" rtl="0">
              <a:buNone/>
            </a:pPr>
            <a:r>
              <a:rPr lang="en-US" b="0" i="0" u="none" strike="noStrike" baseline="0" dirty="0" smtClean="0">
                <a:latin typeface="Calibri"/>
              </a:rPr>
              <a:t>Everything about you.</a:t>
            </a:r>
          </a:p>
        </p:txBody>
      </p:sp>
    </p:spTree>
    <p:extLst>
      <p:ext uri="{BB962C8B-B14F-4D97-AF65-F5344CB8AC3E}">
        <p14:creationId xmlns:p14="http://schemas.microsoft.com/office/powerpoint/2010/main" val="16149779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p:cTn id="5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4" dur="500"/>
                                        <p:tgtEl>
                                          <p:spTgt spid="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p:cTn id="5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1" dur="500"/>
                                        <p:tgtEl>
                                          <p:spTgt spid="3">
                                            <p:txEl>
                                              <p:pRg st="8" end="8"/>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p:cTn id="6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8" dur="500"/>
                                        <p:tgtEl>
                                          <p:spTgt spid="3">
                                            <p:txEl>
                                              <p:pRg st="9" end="9"/>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p:cTn id="73"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4"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5" dur="500"/>
                                        <p:tgtEl>
                                          <p:spTgt spid="3">
                                            <p:txEl>
                                              <p:pRg st="10" end="10"/>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grpId="0" nodeType="clickEffect">
                                  <p:stCondLst>
                                    <p:cond delay="0"/>
                                  </p:stCondLst>
                                  <p:childTnLst>
                                    <p:set>
                                      <p:cBhvr>
                                        <p:cTn id="79" dur="1" fill="hold">
                                          <p:stCondLst>
                                            <p:cond delay="0"/>
                                          </p:stCondLst>
                                        </p:cTn>
                                        <p:tgtEl>
                                          <p:spTgt spid="3">
                                            <p:txEl>
                                              <p:pRg st="11" end="11"/>
                                            </p:txEl>
                                          </p:spTgt>
                                        </p:tgtEl>
                                        <p:attrNameLst>
                                          <p:attrName>style.visibility</p:attrName>
                                        </p:attrNameLst>
                                      </p:cBhvr>
                                      <p:to>
                                        <p:strVal val="visible"/>
                                      </p:to>
                                    </p:set>
                                    <p:anim calcmode="lin" valueType="num">
                                      <p:cBhvr>
                                        <p:cTn id="80"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81"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82" dur="500"/>
                                        <p:tgtEl>
                                          <p:spTgt spid="3">
                                            <p:txEl>
                                              <p:pRg st="11" end="11"/>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53" presetClass="entr" presetSubtype="16" fill="hold" grpId="0" nodeType="clickEffect">
                                  <p:stCondLst>
                                    <p:cond delay="0"/>
                                  </p:stCondLst>
                                  <p:childTnLst>
                                    <p:set>
                                      <p:cBhvr>
                                        <p:cTn id="86" dur="1" fill="hold">
                                          <p:stCondLst>
                                            <p:cond delay="0"/>
                                          </p:stCondLst>
                                        </p:cTn>
                                        <p:tgtEl>
                                          <p:spTgt spid="3">
                                            <p:txEl>
                                              <p:pRg st="12" end="12"/>
                                            </p:txEl>
                                          </p:spTgt>
                                        </p:tgtEl>
                                        <p:attrNameLst>
                                          <p:attrName>style.visibility</p:attrName>
                                        </p:attrNameLst>
                                      </p:cBhvr>
                                      <p:to>
                                        <p:strVal val="visible"/>
                                      </p:to>
                                    </p:set>
                                    <p:anim calcmode="lin" valueType="num">
                                      <p:cBhvr>
                                        <p:cTn id="87"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88"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8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STEWARDSHIP</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0" marR="0" lvl="0" indent="0" rtl="0">
              <a:buNone/>
            </a:pPr>
            <a:r>
              <a:rPr lang="en-US" b="0" i="0" u="none" strike="noStrike" baseline="0" dirty="0" smtClean="0">
                <a:latin typeface="Calibri"/>
              </a:rPr>
              <a:t>One day you are going to give an account of your life</a:t>
            </a:r>
          </a:p>
          <a:p>
            <a:pPr marR="0" lvl="0" rtl="0"/>
            <a:r>
              <a:rPr lang="en-US" b="1" i="0" u="none" strike="noStrike" baseline="0" dirty="0" smtClean="0">
                <a:latin typeface="Calibri"/>
              </a:rPr>
              <a:t>TIME    TALENT    TREASURE</a:t>
            </a:r>
          </a:p>
          <a:p>
            <a:pPr marL="457200" marR="0" lvl="1" indent="0" rtl="0">
              <a:buNone/>
            </a:pPr>
            <a:r>
              <a:rPr lang="en-US" b="1" i="0" u="sng" strike="noStrike" baseline="0" dirty="0" smtClean="0">
                <a:solidFill>
                  <a:srgbClr val="C00000"/>
                </a:solidFill>
                <a:latin typeface="Minion Pro"/>
              </a:rPr>
              <a:t>Deuteronomy 8:10-18</a:t>
            </a:r>
            <a:r>
              <a:rPr lang="en-US" b="0" i="0" u="none" strike="noStrike" baseline="0" dirty="0" smtClean="0">
                <a:solidFill>
                  <a:srgbClr val="C00000"/>
                </a:solidFill>
                <a:latin typeface="Minion Pro"/>
              </a:rPr>
              <a:t>  </a:t>
            </a:r>
            <a:r>
              <a:rPr lang="en-US" b="0" i="1" u="none" strike="noStrike" baseline="0" dirty="0" smtClean="0">
                <a:latin typeface="Minion Pro"/>
              </a:rPr>
              <a:t>When thou hast eaten and art full, then thou shalt bless the LORD thy God for the good land which he hath given thee. </a:t>
            </a:r>
          </a:p>
          <a:p>
            <a:pPr marL="457200" marR="0" lvl="1" indent="0" rtl="0">
              <a:buNone/>
            </a:pPr>
            <a:r>
              <a:rPr lang="en-US" b="0" i="1" u="none" strike="noStrike" baseline="0" dirty="0" smtClean="0">
                <a:latin typeface="Minion Pro"/>
              </a:rPr>
              <a:t>11  Beware that thou forget not the LORD thy God, …  Lest …</a:t>
            </a:r>
            <a:r>
              <a:rPr lang="en-US" b="0" i="1" u="none" strike="noStrike" baseline="0" dirty="0" err="1" smtClean="0">
                <a:latin typeface="Minion Pro"/>
              </a:rPr>
              <a:t>thine</a:t>
            </a:r>
            <a:r>
              <a:rPr lang="en-US" b="0" i="1" u="none" strike="noStrike" baseline="0" dirty="0" smtClean="0">
                <a:latin typeface="Minion Pro"/>
              </a:rPr>
              <a:t> heart be lifted up, and thou forget the LORD thy God, which brought thee forth out of the land of Egypt, from the house of bondage; …Who led thee… Who fed thee… </a:t>
            </a:r>
          </a:p>
          <a:p>
            <a:pPr marL="457200" marR="0" lvl="1" indent="0" rtl="0">
              <a:buNone/>
            </a:pPr>
            <a:r>
              <a:rPr lang="en-US" b="0" i="1" u="none" strike="noStrike" baseline="0" dirty="0" smtClean="0">
                <a:latin typeface="Minion Pro"/>
              </a:rPr>
              <a:t>And thou say in </a:t>
            </a:r>
            <a:r>
              <a:rPr lang="en-US" b="0" i="1" u="none" strike="noStrike" baseline="0" dirty="0" err="1" smtClean="0">
                <a:latin typeface="Minion Pro"/>
              </a:rPr>
              <a:t>thine</a:t>
            </a:r>
            <a:r>
              <a:rPr lang="en-US" b="0" i="1" u="none" strike="noStrike" baseline="0" dirty="0" smtClean="0">
                <a:latin typeface="Minion Pro"/>
              </a:rPr>
              <a:t> heart,</a:t>
            </a:r>
            <a:r>
              <a:rPr lang="en-US" b="0" i="0" u="none" strike="noStrike" baseline="0" dirty="0" smtClean="0">
                <a:latin typeface="Minion Pro"/>
              </a:rPr>
              <a:t> </a:t>
            </a:r>
            <a:r>
              <a:rPr lang="en-US" b="1" i="0" u="none" strike="noStrike" baseline="0" dirty="0" smtClean="0">
                <a:latin typeface="Minion Pro"/>
              </a:rPr>
              <a:t>My power and the might of mine hand hath gotten me this wealth.</a:t>
            </a:r>
            <a:r>
              <a:rPr lang="en-US" b="0" i="0" u="none" strike="noStrike" baseline="0" dirty="0" smtClean="0">
                <a:latin typeface="Minion Pro"/>
              </a:rPr>
              <a:t> </a:t>
            </a:r>
          </a:p>
          <a:p>
            <a:pPr marL="457200" marR="0" lvl="1" indent="0" rtl="0">
              <a:buNone/>
            </a:pPr>
            <a:r>
              <a:rPr lang="en-US" b="0" i="1" u="none" strike="noStrike" baseline="0" dirty="0" smtClean="0">
                <a:latin typeface="Minion Pro"/>
              </a:rPr>
              <a:t>18  But thou shalt remember the LORD thy God:</a:t>
            </a:r>
            <a:r>
              <a:rPr lang="en-US" b="0" i="0" u="none" strike="noStrike" baseline="0" dirty="0" smtClean="0">
                <a:latin typeface="Minion Pro"/>
              </a:rPr>
              <a:t> </a:t>
            </a:r>
            <a:r>
              <a:rPr lang="en-US" b="1" i="0" u="none" strike="noStrike" baseline="0" dirty="0" smtClean="0">
                <a:latin typeface="Minion Pro"/>
              </a:rPr>
              <a:t>for it is he that </a:t>
            </a:r>
            <a:r>
              <a:rPr lang="en-US" b="1" i="0" u="none" strike="noStrike" baseline="0" dirty="0" err="1" smtClean="0">
                <a:latin typeface="Minion Pro"/>
              </a:rPr>
              <a:t>giveth</a:t>
            </a:r>
            <a:r>
              <a:rPr lang="en-US" b="1" i="0" u="none" strike="noStrike" baseline="0" dirty="0" smtClean="0">
                <a:latin typeface="Minion Pro"/>
              </a:rPr>
              <a:t> thee power to get wealth</a:t>
            </a:r>
            <a:r>
              <a:rPr lang="en-US" b="0" i="0" u="none" strike="noStrike" baseline="0" dirty="0" smtClean="0">
                <a:latin typeface="Minion Pro"/>
              </a:rPr>
              <a:t>, …</a:t>
            </a:r>
          </a:p>
        </p:txBody>
      </p:sp>
    </p:spTree>
    <p:extLst>
      <p:ext uri="{BB962C8B-B14F-4D97-AF65-F5344CB8AC3E}">
        <p14:creationId xmlns:p14="http://schemas.microsoft.com/office/powerpoint/2010/main" val="261907437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smtClean="0">
                <a:latin typeface="Calibri"/>
              </a:rPr>
              <a:t>STEWARDSHIP</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457200" marR="0" lvl="1" indent="0" rtl="0">
              <a:buNone/>
            </a:pPr>
            <a:r>
              <a:rPr lang="en-US" b="1" i="0" u="sng" strike="noStrike" baseline="0" dirty="0" smtClean="0">
                <a:solidFill>
                  <a:srgbClr val="800000"/>
                </a:solidFill>
                <a:latin typeface="Minion Pro"/>
              </a:rPr>
              <a:t>Matthew 25:14-30</a:t>
            </a:r>
            <a:r>
              <a:rPr lang="en-US" b="0" i="0" u="none" strike="noStrike" baseline="0" dirty="0" smtClean="0">
                <a:solidFill>
                  <a:srgbClr val="800000"/>
                </a:solidFill>
                <a:latin typeface="Minion Pro"/>
              </a:rPr>
              <a:t>  </a:t>
            </a:r>
            <a:r>
              <a:rPr lang="en-US" b="0" i="1" u="none" strike="noStrike" baseline="0" dirty="0" smtClean="0">
                <a:solidFill>
                  <a:srgbClr val="000000"/>
                </a:solidFill>
                <a:latin typeface="Minion Pro"/>
              </a:rPr>
              <a:t>For the kingdom of heaven is as a man travelling into a far country, who called his own servants, and</a:t>
            </a:r>
            <a:r>
              <a:rPr lang="en-US" b="0" i="0" u="none" strike="noStrike" baseline="0" dirty="0" smtClean="0">
                <a:solidFill>
                  <a:srgbClr val="000000"/>
                </a:solidFill>
                <a:latin typeface="Minion Pro"/>
              </a:rPr>
              <a:t> </a:t>
            </a:r>
            <a:r>
              <a:rPr lang="en-US" b="0" i="0" u="none" strike="noStrike" baseline="0" dirty="0" smtClean="0">
                <a:solidFill>
                  <a:srgbClr val="0000CC"/>
                </a:solidFill>
                <a:latin typeface="Minion Pro"/>
              </a:rPr>
              <a:t>delivered unto them </a:t>
            </a:r>
            <a:r>
              <a:rPr lang="en-US" b="1" i="0" u="none" strike="noStrike" baseline="0" dirty="0" smtClean="0">
                <a:solidFill>
                  <a:srgbClr val="0000CC"/>
                </a:solidFill>
                <a:latin typeface="Minion Pro"/>
              </a:rPr>
              <a:t>his goods.</a:t>
            </a:r>
            <a:r>
              <a:rPr lang="en-US" b="0" i="0" u="none" strike="noStrike" baseline="0" dirty="0" smtClean="0">
                <a:solidFill>
                  <a:srgbClr val="0000CC"/>
                </a:solidFill>
                <a:latin typeface="Minion Pro"/>
              </a:rPr>
              <a:t> </a:t>
            </a:r>
          </a:p>
          <a:p>
            <a:pPr marL="457200" marR="0" lvl="1" indent="0" rtl="0">
              <a:buNone/>
            </a:pPr>
            <a:r>
              <a:rPr lang="en-US" b="0" i="1" u="none" strike="noStrike" baseline="0" dirty="0" smtClean="0">
                <a:solidFill>
                  <a:srgbClr val="000000"/>
                </a:solidFill>
                <a:latin typeface="Minion Pro"/>
              </a:rPr>
              <a:t>15  And unto one </a:t>
            </a:r>
            <a:r>
              <a:rPr lang="en-US" b="1" i="1" u="none" strike="noStrike" baseline="0" dirty="0" smtClean="0">
                <a:solidFill>
                  <a:srgbClr val="000000"/>
                </a:solidFill>
                <a:latin typeface="Minion Pro"/>
              </a:rPr>
              <a:t>he gave</a:t>
            </a:r>
            <a:r>
              <a:rPr lang="en-US" b="0" i="1" u="none" strike="noStrike" baseline="0" dirty="0" smtClean="0">
                <a:solidFill>
                  <a:srgbClr val="000000"/>
                </a:solidFill>
                <a:latin typeface="Minion Pro"/>
              </a:rPr>
              <a:t> five talents, to another two, and to another one; to every man according to his several ability; and straightway took his journey. </a:t>
            </a:r>
          </a:p>
          <a:p>
            <a:pPr marL="457200" marR="0" lvl="1" indent="0" rtl="0">
              <a:buNone/>
            </a:pPr>
            <a:r>
              <a:rPr lang="en-US" b="0" i="1" u="none" strike="noStrike" baseline="0" dirty="0" smtClean="0">
                <a:solidFill>
                  <a:srgbClr val="000000"/>
                </a:solidFill>
                <a:latin typeface="Minion Pro"/>
              </a:rPr>
              <a:t>16  Then he that had received the five talents went and traded with the same, and made them other five talents. </a:t>
            </a:r>
          </a:p>
          <a:p>
            <a:pPr marL="457200" marR="0" lvl="1" indent="0" rtl="0">
              <a:buNone/>
            </a:pPr>
            <a:r>
              <a:rPr lang="en-US" b="0" i="1" u="none" strike="noStrike" baseline="0" dirty="0" smtClean="0">
                <a:solidFill>
                  <a:srgbClr val="000000"/>
                </a:solidFill>
                <a:latin typeface="Minion Pro"/>
              </a:rPr>
              <a:t>17  And likewise he that had received two, he also gained other two. </a:t>
            </a:r>
          </a:p>
          <a:p>
            <a:pPr marL="457200" marR="0" lvl="1" indent="0" rtl="0">
              <a:buNone/>
            </a:pPr>
            <a:r>
              <a:rPr lang="en-US" b="0" i="1" u="none" strike="noStrike" baseline="0" dirty="0" smtClean="0">
                <a:solidFill>
                  <a:srgbClr val="000000"/>
                </a:solidFill>
                <a:latin typeface="Minion Pro"/>
              </a:rPr>
              <a:t>18  But he that had received one went and </a:t>
            </a:r>
            <a:r>
              <a:rPr lang="en-US" b="0" i="1" u="none" strike="noStrike" baseline="0" dirty="0" err="1" smtClean="0">
                <a:solidFill>
                  <a:srgbClr val="000000"/>
                </a:solidFill>
                <a:latin typeface="Minion Pro"/>
              </a:rPr>
              <a:t>digged</a:t>
            </a:r>
            <a:r>
              <a:rPr lang="en-US" b="0" i="1" u="none" strike="noStrike" baseline="0" dirty="0" smtClean="0">
                <a:solidFill>
                  <a:srgbClr val="000000"/>
                </a:solidFill>
                <a:latin typeface="Minion Pro"/>
              </a:rPr>
              <a:t> in the earth, and hid his lord's money. </a:t>
            </a:r>
          </a:p>
          <a:p>
            <a:pPr marL="457200" marR="0" lvl="1" indent="0" rtl="0">
              <a:buNone/>
            </a:pPr>
            <a:r>
              <a:rPr lang="en-US" b="0" i="1" u="none" strike="noStrike" baseline="0" dirty="0" smtClean="0">
                <a:solidFill>
                  <a:srgbClr val="000000"/>
                </a:solidFill>
                <a:latin typeface="Minion Pro"/>
              </a:rPr>
              <a:t>19  After a long time </a:t>
            </a:r>
            <a:r>
              <a:rPr lang="en-US" b="1" i="0" u="none" strike="noStrike" baseline="0" dirty="0" smtClean="0">
                <a:solidFill>
                  <a:srgbClr val="000000"/>
                </a:solidFill>
                <a:latin typeface="Minion Pro"/>
              </a:rPr>
              <a:t>the lord of those servants cometh, and </a:t>
            </a:r>
            <a:r>
              <a:rPr lang="en-US" b="1" i="0" u="sng" strike="noStrike" baseline="0" dirty="0" err="1" smtClean="0">
                <a:solidFill>
                  <a:srgbClr val="000000"/>
                </a:solidFill>
                <a:latin typeface="Minion Pro"/>
              </a:rPr>
              <a:t>reckoneth</a:t>
            </a:r>
            <a:r>
              <a:rPr lang="en-US" b="1" i="0" u="sng" strike="noStrike" baseline="0" dirty="0" smtClean="0">
                <a:solidFill>
                  <a:srgbClr val="000000"/>
                </a:solidFill>
                <a:latin typeface="Minion Pro"/>
              </a:rPr>
              <a:t> with them.</a:t>
            </a:r>
            <a:r>
              <a:rPr lang="en-US" b="0" i="0" u="none" strike="noStrike" baseline="0" dirty="0" smtClean="0">
                <a:solidFill>
                  <a:srgbClr val="000000"/>
                </a:solidFill>
                <a:latin typeface="Minion Pro"/>
              </a:rPr>
              <a:t> </a:t>
            </a:r>
          </a:p>
          <a:p>
            <a:pPr marL="0" marR="0" lvl="0" indent="0" rtl="0">
              <a:buNone/>
            </a:pPr>
            <a:r>
              <a:rPr lang="en-US" b="1" i="0" u="none" strike="noStrike" baseline="0" dirty="0" smtClean="0">
                <a:solidFill>
                  <a:srgbClr val="0000CC"/>
                </a:solidFill>
                <a:latin typeface="Calibri"/>
              </a:rPr>
              <a:t>RECKON</a:t>
            </a:r>
            <a:r>
              <a:rPr lang="en-US" b="0" i="0" u="none" strike="noStrike" baseline="0" dirty="0" smtClean="0">
                <a:solidFill>
                  <a:srgbClr val="0000CC"/>
                </a:solidFill>
                <a:latin typeface="Calibri"/>
              </a:rPr>
              <a:t> - </a:t>
            </a:r>
            <a:r>
              <a:rPr lang="en-US" b="0" i="0" u="none" strike="noStrike" baseline="0" dirty="0" smtClean="0">
                <a:latin typeface="Calibri"/>
              </a:rPr>
              <a:t>To enumerate serially or separately; to name or mention one after another or in due order; </a:t>
            </a:r>
            <a:r>
              <a:rPr lang="en-US" b="0" i="0" u="none" strike="noStrike" baseline="0" dirty="0" smtClean="0">
                <a:solidFill>
                  <a:srgbClr val="FF0000"/>
                </a:solidFill>
                <a:latin typeface="Calibri"/>
              </a:rPr>
              <a:t>to count the details</a:t>
            </a:r>
          </a:p>
          <a:p>
            <a:pPr marL="457200" marR="0" lvl="1" indent="0" rtl="0">
              <a:buNone/>
            </a:pPr>
            <a:r>
              <a:rPr lang="en-US" b="0" i="1" u="none" strike="noStrike" baseline="0" dirty="0" smtClean="0">
                <a:solidFill>
                  <a:srgbClr val="000000"/>
                </a:solidFill>
                <a:latin typeface="Minion Pro"/>
              </a:rPr>
              <a:t>20  And so he that had received five talents came and brought other five talents, saying, Lord, thou </a:t>
            </a:r>
            <a:r>
              <a:rPr lang="en-US" b="0" i="1" u="none" strike="noStrike" baseline="0" dirty="0" err="1" smtClean="0">
                <a:solidFill>
                  <a:srgbClr val="000000"/>
                </a:solidFill>
                <a:latin typeface="Minion Pro"/>
              </a:rPr>
              <a:t>deliveredst</a:t>
            </a:r>
            <a:r>
              <a:rPr lang="en-US" b="0" i="1" u="none" strike="noStrike" baseline="0" dirty="0" smtClean="0">
                <a:solidFill>
                  <a:srgbClr val="000000"/>
                </a:solidFill>
                <a:latin typeface="Minion Pro"/>
              </a:rPr>
              <a:t> unto me five talents: behold,</a:t>
            </a:r>
            <a:r>
              <a:rPr lang="en-US" b="0" i="0" u="none" strike="noStrike" baseline="0" dirty="0" smtClean="0">
                <a:solidFill>
                  <a:srgbClr val="000000"/>
                </a:solidFill>
                <a:latin typeface="Minion Pro"/>
              </a:rPr>
              <a:t> </a:t>
            </a:r>
            <a:r>
              <a:rPr lang="en-US" b="1" i="0" u="none" strike="noStrike" baseline="0" dirty="0" smtClean="0">
                <a:solidFill>
                  <a:srgbClr val="006600"/>
                </a:solidFill>
                <a:latin typeface="Minion Pro"/>
              </a:rPr>
              <a:t>I have gained beside them five talents more.</a:t>
            </a:r>
            <a:r>
              <a:rPr lang="en-US" b="0" i="0" u="none" strike="noStrike" baseline="0" dirty="0" smtClean="0">
                <a:solidFill>
                  <a:srgbClr val="006600"/>
                </a:solidFill>
                <a:latin typeface="Minion Pro"/>
              </a:rPr>
              <a:t> </a:t>
            </a:r>
          </a:p>
          <a:p>
            <a:pPr marL="457200" marR="0" lvl="1" indent="0" rtl="0">
              <a:buNone/>
            </a:pPr>
            <a:r>
              <a:rPr lang="en-US" b="0" i="1" u="none" strike="noStrike" baseline="0" dirty="0" smtClean="0">
                <a:solidFill>
                  <a:srgbClr val="000000"/>
                </a:solidFill>
                <a:latin typeface="Minion Pro"/>
              </a:rPr>
              <a:t>21  His lord said unto him,</a:t>
            </a:r>
            <a:r>
              <a:rPr lang="en-US" b="0" i="0" u="none" strike="noStrike" baseline="0" dirty="0" smtClean="0">
                <a:solidFill>
                  <a:srgbClr val="000000"/>
                </a:solidFill>
                <a:latin typeface="Minion Pro"/>
              </a:rPr>
              <a:t> </a:t>
            </a:r>
            <a:r>
              <a:rPr lang="en-US" b="1" i="0" u="none" strike="noStrike" baseline="0" dirty="0" smtClean="0">
                <a:solidFill>
                  <a:srgbClr val="C00000"/>
                </a:solidFill>
                <a:latin typeface="Minion Pro"/>
              </a:rPr>
              <a:t>Well done, thou good and faithful servant:</a:t>
            </a:r>
            <a:r>
              <a:rPr lang="en-US" b="0" i="0" u="none" strike="noStrike" baseline="0" dirty="0" smtClean="0">
                <a:solidFill>
                  <a:srgbClr val="C00000"/>
                </a:solidFill>
                <a:latin typeface="Minion Pro"/>
              </a:rPr>
              <a:t> </a:t>
            </a:r>
            <a:r>
              <a:rPr lang="en-US" b="1" i="0" u="none" strike="noStrike" baseline="0" dirty="0" smtClean="0">
                <a:solidFill>
                  <a:srgbClr val="0000CC"/>
                </a:solidFill>
                <a:latin typeface="Minion Pro"/>
              </a:rPr>
              <a:t>thou hast been faithful</a:t>
            </a:r>
            <a:r>
              <a:rPr lang="en-US" b="0" i="0" u="none" strike="noStrike" baseline="0" dirty="0" smtClean="0">
                <a:solidFill>
                  <a:srgbClr val="0000CC"/>
                </a:solidFill>
                <a:latin typeface="Minion Pro"/>
              </a:rPr>
              <a:t> </a:t>
            </a:r>
            <a:r>
              <a:rPr lang="en-US" b="0" i="1" u="none" strike="noStrike" baseline="0" dirty="0" smtClean="0">
                <a:solidFill>
                  <a:srgbClr val="000000"/>
                </a:solidFill>
                <a:latin typeface="Minion Pro"/>
              </a:rPr>
              <a:t>over a few things, I will make thee ruler over many things: enter thou into the joy of thy lord.</a:t>
            </a:r>
            <a:r>
              <a:rPr lang="en-US" b="0" i="0" u="none" strike="noStrike" baseline="0" dirty="0" smtClean="0">
                <a:solidFill>
                  <a:srgbClr val="000000"/>
                </a:solidFill>
                <a:latin typeface="Minion Pro"/>
              </a:rPr>
              <a:t> </a:t>
            </a:r>
            <a:endParaRPr lang="en-US" b="0" i="0" u="none" strike="noStrike" baseline="0" dirty="0" smtClean="0">
              <a:solidFill>
                <a:srgbClr val="000000"/>
              </a:solidFill>
              <a:latin typeface="Calibri"/>
            </a:endParaRPr>
          </a:p>
        </p:txBody>
      </p:sp>
    </p:spTree>
    <p:extLst>
      <p:ext uri="{BB962C8B-B14F-4D97-AF65-F5344CB8AC3E}">
        <p14:creationId xmlns:p14="http://schemas.microsoft.com/office/powerpoint/2010/main" val="14734374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1" dur="500"/>
                                        <p:tgtEl>
                                          <p:spTgt spid="3">
                                            <p:txEl>
                                              <p:pRg st="6" end="6"/>
                                            </p:txEl>
                                          </p:spTgt>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p:cTn id="4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6" dur="500"/>
                                        <p:tgtEl>
                                          <p:spTgt spid="3">
                                            <p:txEl>
                                              <p:pRg st="7" end="7"/>
                                            </p:txEl>
                                          </p:spTgt>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78</TotalTime>
  <Words>2409</Words>
  <Application>Microsoft Office PowerPoint</Application>
  <PresentationFormat>On-screen Show (4:3)</PresentationFormat>
  <Paragraphs>159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Executive</vt:lpstr>
      <vt:lpstr>STEWARDSHIP</vt:lpstr>
      <vt:lpstr>STEWARDSHIP</vt:lpstr>
      <vt:lpstr>STEWARDSHIP</vt:lpstr>
      <vt:lpstr>STEWARDSHIP</vt:lpstr>
      <vt:lpstr>STEWARDSHIP</vt:lpstr>
      <vt:lpstr>STEWARDSHIP</vt:lpstr>
      <vt:lpstr>STEWARDSHIP</vt:lpstr>
      <vt:lpstr>STEWARDSHIP</vt:lpstr>
      <vt:lpstr>STEWARDSHIP</vt:lpstr>
      <vt:lpstr>STEWARDSHIP</vt:lpstr>
      <vt:lpstr>STEWARDSHIP</vt:lpstr>
      <vt:lpstr>STEWARDSHIP</vt:lpstr>
      <vt:lpstr>STEWARDSHIP</vt:lpstr>
      <vt:lpstr>STEWARDSHIP</vt:lpstr>
      <vt:lpstr>STEWARDSHIP</vt:lpstr>
      <vt:lpstr>STEWARDSHIP</vt:lpstr>
      <vt:lpstr>STEWARDSHIP</vt:lpstr>
      <vt:lpstr>STEWARDSHIP</vt:lpstr>
    </vt:vector>
  </TitlesOfParts>
  <Company>Windows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STEWARDSHIP</dc:title>
  <dc:creator>Gregg</dc:creator>
  <cp:lastModifiedBy>Gregg</cp:lastModifiedBy>
  <cp:revision>17</cp:revision>
  <dcterms:created xsi:type="dcterms:W3CDTF">2013-06-04T20:17:59Z</dcterms:created>
  <dcterms:modified xsi:type="dcterms:W3CDTF">2013-06-04T21:36:49Z</dcterms:modified>
</cp:coreProperties>
</file>