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4" r:id="rId4"/>
    <p:sldId id="261" r:id="rId5"/>
    <p:sldId id="258" r:id="rId6"/>
    <p:sldId id="279" r:id="rId7"/>
    <p:sldId id="280" r:id="rId8"/>
    <p:sldId id="257" r:id="rId9"/>
    <p:sldId id="259" r:id="rId10"/>
    <p:sldId id="276" r:id="rId11"/>
    <p:sldId id="266" r:id="rId12"/>
    <p:sldId id="278" r:id="rId13"/>
    <p:sldId id="277" r:id="rId14"/>
    <p:sldId id="262" r:id="rId15"/>
    <p:sldId id="263" r:id="rId16"/>
    <p:sldId id="267" r:id="rId17"/>
    <p:sldId id="260" r:id="rId18"/>
    <p:sldId id="264" r:id="rId19"/>
    <p:sldId id="265" r:id="rId20"/>
    <p:sldId id="270" r:id="rId21"/>
    <p:sldId id="269" r:id="rId22"/>
    <p:sldId id="268" r:id="rId23"/>
    <p:sldId id="271" r:id="rId24"/>
    <p:sldId id="273" r:id="rId25"/>
    <p:sldId id="274" r:id="rId26"/>
    <p:sldId id="285" r:id="rId27"/>
    <p:sldId id="275"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47" autoAdjust="0"/>
    <p:restoredTop sz="94660"/>
  </p:normalViewPr>
  <p:slideViewPr>
    <p:cSldViewPr>
      <p:cViewPr>
        <p:scale>
          <a:sx n="66" d="100"/>
          <a:sy n="66" d="100"/>
        </p:scale>
        <p:origin x="-1614" y="-5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72904-AC21-40DE-A06A-FC91ACE26C26}"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72904-AC21-40DE-A06A-FC91ACE26C26}"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72904-AC21-40DE-A06A-FC91ACE26C26}"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72904-AC21-40DE-A06A-FC91ACE26C26}"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72904-AC21-40DE-A06A-FC91ACE26C26}" type="datetimeFigureOut">
              <a:rPr lang="en-US" smtClean="0"/>
              <a:pPr/>
              <a:t>6/17/2011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72904-AC21-40DE-A06A-FC91ACE26C26}"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72904-AC21-40DE-A06A-FC91ACE26C26}" type="datetimeFigureOut">
              <a:rPr lang="en-US" smtClean="0"/>
              <a:pPr/>
              <a:t>6/17/2011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72904-AC21-40DE-A06A-FC91ACE26C26}" type="datetimeFigureOut">
              <a:rPr lang="en-US" smtClean="0"/>
              <a:pPr/>
              <a:t>6/17/2011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72904-AC21-40DE-A06A-FC91ACE26C26}" type="datetimeFigureOut">
              <a:rPr lang="en-US" smtClean="0"/>
              <a:pPr/>
              <a:t>6/17/2011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72904-AC21-40DE-A06A-FC91ACE26C26}"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72904-AC21-40DE-A06A-FC91ACE26C26}" type="datetimeFigureOut">
              <a:rPr lang="en-US" smtClean="0"/>
              <a:pPr/>
              <a:t>6/17/2011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DCFC9-7B12-4BC6-955E-EE5802AC16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72904-AC21-40DE-A06A-FC91ACE26C26}" type="datetimeFigureOut">
              <a:rPr lang="en-US" smtClean="0"/>
              <a:pPr/>
              <a:t>6/17/2011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DCFC9-7B12-4BC6-955E-EE5802AC16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nashpublications.com/"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ghthousetrailsresearch.com/blog/?p=2569"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normAutofit/>
          </a:bodyPr>
          <a:lstStyle/>
          <a:p>
            <a:r>
              <a:rPr lang="en-US" sz="6000" b="1" dirty="0" smtClean="0"/>
              <a:t>Bible Prophecy</a:t>
            </a:r>
            <a:endParaRPr lang="en-US" sz="6000" b="1" dirty="0"/>
          </a:p>
        </p:txBody>
      </p:sp>
      <p:sp>
        <p:nvSpPr>
          <p:cNvPr id="3" name="Subtitle 2"/>
          <p:cNvSpPr>
            <a:spLocks noGrp="1"/>
          </p:cNvSpPr>
          <p:nvPr>
            <p:ph type="subTitle" idx="1"/>
          </p:nvPr>
        </p:nvSpPr>
        <p:spPr>
          <a:xfrm>
            <a:off x="1828800" y="3657600"/>
            <a:ext cx="6400800" cy="2743200"/>
          </a:xfrm>
        </p:spPr>
        <p:txBody>
          <a:bodyPr>
            <a:normAutofit fontScale="77500" lnSpcReduction="20000"/>
          </a:bodyPr>
          <a:lstStyle/>
          <a:p>
            <a:r>
              <a:rPr lang="en-US" b="1" dirty="0" smtClean="0">
                <a:solidFill>
                  <a:srgbClr val="FFFF00"/>
                </a:solidFill>
              </a:rPr>
              <a:t>Understanding the Basics</a:t>
            </a:r>
          </a:p>
          <a:p>
            <a:r>
              <a:rPr lang="en-US" b="1" dirty="0" smtClean="0">
                <a:solidFill>
                  <a:schemeClr val="bg1"/>
                </a:solidFill>
              </a:rPr>
              <a:t>Isaiah 46:9-10  </a:t>
            </a:r>
            <a:r>
              <a:rPr lang="en-US" dirty="0" smtClean="0">
                <a:solidFill>
                  <a:schemeClr val="bg1"/>
                </a:solidFill>
              </a:rPr>
              <a:t>Remember the former things of old: for I </a:t>
            </a:r>
            <a:r>
              <a:rPr lang="en-US" i="1" dirty="0" smtClean="0">
                <a:solidFill>
                  <a:schemeClr val="bg1"/>
                </a:solidFill>
              </a:rPr>
              <a:t>am God, and there is none else; I am God, and there is none like me, </a:t>
            </a:r>
          </a:p>
          <a:p>
            <a:r>
              <a:rPr lang="en-US" dirty="0" smtClean="0">
                <a:solidFill>
                  <a:schemeClr val="bg1"/>
                </a:solidFill>
              </a:rPr>
              <a:t>10  </a:t>
            </a:r>
            <a:r>
              <a:rPr lang="en-US" b="1" u="sng" dirty="0" smtClean="0">
                <a:solidFill>
                  <a:schemeClr val="bg1"/>
                </a:solidFill>
              </a:rPr>
              <a:t>Declaring the end from the beginning</a:t>
            </a:r>
            <a:r>
              <a:rPr lang="en-US" b="1" dirty="0" smtClean="0">
                <a:solidFill>
                  <a:schemeClr val="bg1"/>
                </a:solidFill>
              </a:rPr>
              <a:t>, and from ancient times </a:t>
            </a:r>
            <a:r>
              <a:rPr lang="en-US" b="1" i="1" dirty="0" smtClean="0">
                <a:solidFill>
                  <a:schemeClr val="bg1"/>
                </a:solidFill>
              </a:rPr>
              <a:t>the things that are not yet done, </a:t>
            </a:r>
            <a:r>
              <a:rPr lang="en-US" i="1" dirty="0" smtClean="0">
                <a:solidFill>
                  <a:schemeClr val="bg1"/>
                </a:solidFill>
              </a:rPr>
              <a:t>saying, My counsel shall stand, and I will do all my pleasure: </a:t>
            </a:r>
          </a:p>
          <a:p>
            <a:endParaRPr lang="en-US" dirty="0">
              <a:solidFill>
                <a:srgbClr val="FFFF00"/>
              </a:solidFill>
            </a:endParaRPr>
          </a:p>
        </p:txBody>
      </p:sp>
      <p:sp>
        <p:nvSpPr>
          <p:cNvPr id="4" name="TextBox 3"/>
          <p:cNvSpPr txBox="1"/>
          <p:nvPr/>
        </p:nvSpPr>
        <p:spPr>
          <a:xfrm>
            <a:off x="152400" y="1828800"/>
            <a:ext cx="8839200" cy="1384995"/>
          </a:xfrm>
          <a:prstGeom prst="rect">
            <a:avLst/>
          </a:prstGeom>
          <a:noFill/>
        </p:spPr>
        <p:txBody>
          <a:bodyPr wrap="square" rtlCol="0">
            <a:spAutoFit/>
            <a:scene3d>
              <a:camera prst="orthographicFront"/>
              <a:lightRig rig="threePt" dir="t"/>
            </a:scene3d>
            <a:sp3d extrusionH="57150">
              <a:bevelT w="69850" h="69850" prst="divot"/>
            </a:sp3d>
          </a:bodyPr>
          <a:lstStyle/>
          <a:p>
            <a:pPr algn="ctr"/>
            <a:r>
              <a:rPr lang="en-US" sz="2800" b="1" dirty="0" smtClean="0">
                <a:ln>
                  <a:solidFill>
                    <a:srgbClr val="FF0000"/>
                  </a:solidFill>
                </a:ln>
                <a:effectLst>
                  <a:glow rad="228600">
                    <a:schemeClr val="accent3">
                      <a:satMod val="175000"/>
                      <a:alpha val="40000"/>
                    </a:schemeClr>
                  </a:glow>
                  <a:outerShdw blurRad="50800" dist="38100" dir="16200000" rotWithShape="0">
                    <a:prstClr val="black">
                      <a:alpha val="40000"/>
                    </a:prstClr>
                  </a:outerShdw>
                </a:effectLst>
              </a:rPr>
              <a:t>Christians are to have nothing to do with </a:t>
            </a:r>
            <a:r>
              <a:rPr lang="en-US" sz="2800" b="1" dirty="0" err="1" smtClean="0">
                <a:ln>
                  <a:solidFill>
                    <a:srgbClr val="FF0000"/>
                  </a:solidFill>
                </a:ln>
                <a:effectLst>
                  <a:glow rad="228600">
                    <a:schemeClr val="accent3">
                      <a:satMod val="175000"/>
                      <a:alpha val="40000"/>
                    </a:schemeClr>
                  </a:glow>
                  <a:outerShdw blurRad="50800" dist="38100" dir="16200000" rotWithShape="0">
                    <a:prstClr val="black">
                      <a:alpha val="40000"/>
                    </a:prstClr>
                  </a:outerShdw>
                </a:effectLst>
              </a:rPr>
              <a:t>Psycics</a:t>
            </a:r>
            <a:r>
              <a:rPr lang="en-US" sz="2800" b="1" dirty="0" smtClean="0">
                <a:ln>
                  <a:solidFill>
                    <a:srgbClr val="FF0000"/>
                  </a:solidFill>
                </a:ln>
                <a:effectLst>
                  <a:glow rad="228600">
                    <a:schemeClr val="accent3">
                      <a:satMod val="175000"/>
                      <a:alpha val="40000"/>
                    </a:schemeClr>
                  </a:glow>
                  <a:outerShdw blurRad="50800" dist="38100" dir="16200000" rotWithShape="0">
                    <a:prstClr val="black">
                      <a:alpha val="40000"/>
                    </a:prstClr>
                  </a:outerShdw>
                </a:effectLst>
              </a:rPr>
              <a:t>, Horoscopes, Palm-reading, or Fortune telling – It is WITCHCRAFT</a:t>
            </a:r>
            <a:endParaRPr lang="en-US" sz="2800" b="1" dirty="0">
              <a:ln>
                <a:solidFill>
                  <a:srgbClr val="FF0000"/>
                </a:solidFill>
              </a:ln>
              <a:effectLst>
                <a:glow rad="228600">
                  <a:schemeClr val="accent3">
                    <a:satMod val="175000"/>
                    <a:alpha val="40000"/>
                  </a:schemeClr>
                </a:glow>
                <a:outerShdw blurRad="50800" dist="38100" dir="16200000"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600199"/>
          </a:xfrm>
        </p:spPr>
        <p:txBody>
          <a:bodyPr>
            <a:normAutofit/>
          </a:bodyPr>
          <a:lstStyle/>
          <a:p>
            <a:r>
              <a:rPr lang="en-US" b="1" dirty="0" smtClean="0"/>
              <a:t>Fulfilled Prophecy Proves God Authored the Bible</a:t>
            </a:r>
            <a:endParaRPr lang="en-US" dirty="0"/>
          </a:p>
        </p:txBody>
      </p:sp>
      <p:sp>
        <p:nvSpPr>
          <p:cNvPr id="5" name="TextBox 4"/>
          <p:cNvSpPr txBox="1"/>
          <p:nvPr/>
        </p:nvSpPr>
        <p:spPr>
          <a:xfrm>
            <a:off x="228600" y="1447800"/>
            <a:ext cx="8610600" cy="4555093"/>
          </a:xfrm>
          <a:prstGeom prst="rect">
            <a:avLst/>
          </a:prstGeom>
          <a:noFill/>
        </p:spPr>
        <p:txBody>
          <a:bodyPr wrap="square" rtlCol="0">
            <a:spAutoFit/>
          </a:bodyPr>
          <a:lstStyle/>
          <a:p>
            <a:r>
              <a:rPr lang="en-US" dirty="0" smtClean="0"/>
              <a:t>The Word of God is the Only Book In The World That 100% Accurately Predicts the Future hundreds of times.</a:t>
            </a:r>
          </a:p>
          <a:p>
            <a:r>
              <a:rPr lang="en-US" dirty="0" smtClean="0"/>
              <a:t>Anyone can write a religious book and claim it is of God.</a:t>
            </a:r>
          </a:p>
          <a:p>
            <a:r>
              <a:rPr lang="en-US" dirty="0" smtClean="0"/>
              <a:t>God challenges all religions to prove that they are from God, by predicting future events:</a:t>
            </a:r>
          </a:p>
          <a:p>
            <a:r>
              <a:rPr lang="en-US" b="1" dirty="0" smtClean="0"/>
              <a:t>Isaiah 41:23 </a:t>
            </a:r>
            <a:r>
              <a:rPr lang="en-US" dirty="0" smtClean="0"/>
              <a:t>    </a:t>
            </a:r>
            <a:r>
              <a:rPr lang="en-US" i="1" dirty="0" smtClean="0"/>
              <a:t>Show the things that are to come hereafter </a:t>
            </a:r>
            <a:r>
              <a:rPr lang="en-US" dirty="0" smtClean="0">
                <a:solidFill>
                  <a:srgbClr val="0000CC"/>
                </a:solidFill>
              </a:rPr>
              <a:t>(in the future)</a:t>
            </a:r>
            <a:r>
              <a:rPr lang="en-US" i="1" dirty="0" smtClean="0"/>
              <a:t>, that we may know that ye are gods. </a:t>
            </a:r>
          </a:p>
          <a:p>
            <a:pPr algn="ctr"/>
            <a:r>
              <a:rPr lang="en-US" sz="2000" b="1" dirty="0" smtClean="0">
                <a:solidFill>
                  <a:srgbClr val="0000CC"/>
                </a:solidFill>
              </a:rPr>
              <a:t>There are 4 tests verify that a prophecy is of God</a:t>
            </a:r>
          </a:p>
          <a:p>
            <a:r>
              <a:rPr lang="en-US" b="1" dirty="0" smtClean="0">
                <a:solidFill>
                  <a:srgbClr val="FF0000"/>
                </a:solidFill>
              </a:rPr>
              <a:t>1) </a:t>
            </a:r>
            <a:r>
              <a:rPr lang="en-US" dirty="0" smtClean="0">
                <a:solidFill>
                  <a:srgbClr val="FF0000"/>
                </a:solidFill>
              </a:rPr>
              <a:t>His message had to be </a:t>
            </a:r>
            <a:r>
              <a:rPr lang="en-US" b="1" dirty="0" smtClean="0">
                <a:solidFill>
                  <a:srgbClr val="FF0000"/>
                </a:solidFill>
              </a:rPr>
              <a:t>according to God </a:t>
            </a:r>
            <a:r>
              <a:rPr lang="en-US" dirty="0" smtClean="0">
                <a:solidFill>
                  <a:srgbClr val="FF0000"/>
                </a:solidFill>
              </a:rPr>
              <a:t>and </a:t>
            </a:r>
            <a:r>
              <a:rPr lang="en-US" b="1" dirty="0" smtClean="0">
                <a:solidFill>
                  <a:srgbClr val="FF0000"/>
                </a:solidFill>
              </a:rPr>
              <a:t>His Word.</a:t>
            </a:r>
            <a:endParaRPr lang="en-US" dirty="0" smtClean="0">
              <a:solidFill>
                <a:srgbClr val="FF0000"/>
              </a:solidFill>
            </a:endParaRPr>
          </a:p>
          <a:p>
            <a:r>
              <a:rPr lang="en-US" b="1" dirty="0" smtClean="0"/>
              <a:t>Isaiah 8:20 </a:t>
            </a:r>
            <a:r>
              <a:rPr lang="en-US" dirty="0" smtClean="0"/>
              <a:t>    </a:t>
            </a:r>
            <a:r>
              <a:rPr lang="en-US" i="1" dirty="0" smtClean="0"/>
              <a:t>If they speak not according to this word, it is because there is no light in them.</a:t>
            </a:r>
          </a:p>
          <a:p>
            <a:r>
              <a:rPr lang="en-US" b="1" dirty="0" smtClean="0">
                <a:solidFill>
                  <a:srgbClr val="FF0000"/>
                </a:solidFill>
              </a:rPr>
              <a:t>2) </a:t>
            </a:r>
            <a:r>
              <a:rPr lang="en-US" dirty="0" smtClean="0">
                <a:solidFill>
                  <a:srgbClr val="FF0000"/>
                </a:solidFill>
              </a:rPr>
              <a:t>His prediction </a:t>
            </a:r>
            <a:r>
              <a:rPr lang="en-US" b="1" dirty="0" smtClean="0">
                <a:solidFill>
                  <a:srgbClr val="FF0000"/>
                </a:solidFill>
              </a:rPr>
              <a:t>must come true. </a:t>
            </a:r>
          </a:p>
          <a:p>
            <a:r>
              <a:rPr lang="en-US" b="1" dirty="0" smtClean="0"/>
              <a:t>Deuteronomy 18:22</a:t>
            </a:r>
            <a:r>
              <a:rPr lang="en-US" dirty="0" smtClean="0"/>
              <a:t>     </a:t>
            </a:r>
            <a:r>
              <a:rPr lang="en-US" i="1" dirty="0" smtClean="0"/>
              <a:t>If the thing follow not, nor come to pass, that is the thing which the Lord has not spoken...</a:t>
            </a:r>
          </a:p>
          <a:p>
            <a:r>
              <a:rPr lang="en-US" b="1" dirty="0" smtClean="0">
                <a:solidFill>
                  <a:srgbClr val="FF0000"/>
                </a:solidFill>
              </a:rPr>
              <a:t>3) </a:t>
            </a:r>
            <a:r>
              <a:rPr lang="en-US" dirty="0" smtClean="0">
                <a:solidFill>
                  <a:srgbClr val="FF0000"/>
                </a:solidFill>
              </a:rPr>
              <a:t>Was the prophecy </a:t>
            </a:r>
            <a:r>
              <a:rPr lang="en-US" b="1" dirty="0" smtClean="0">
                <a:solidFill>
                  <a:srgbClr val="FF0000"/>
                </a:solidFill>
              </a:rPr>
              <a:t>far enough </a:t>
            </a:r>
            <a:r>
              <a:rPr lang="en-US" dirty="0" smtClean="0">
                <a:solidFill>
                  <a:srgbClr val="FF0000"/>
                </a:solidFill>
              </a:rPr>
              <a:t>before the predicted event to exclude chances of human</a:t>
            </a:r>
          </a:p>
          <a:p>
            <a:r>
              <a:rPr lang="en-US" dirty="0" smtClean="0">
                <a:solidFill>
                  <a:srgbClr val="FF0000"/>
                </a:solidFill>
              </a:rPr>
              <a:t>guesswork?</a:t>
            </a:r>
          </a:p>
          <a:p>
            <a:r>
              <a:rPr lang="en-US" b="1" dirty="0" smtClean="0">
                <a:solidFill>
                  <a:srgbClr val="FF0000"/>
                </a:solidFill>
              </a:rPr>
              <a:t>4) </a:t>
            </a:r>
            <a:r>
              <a:rPr lang="en-US" dirty="0" smtClean="0">
                <a:solidFill>
                  <a:srgbClr val="FF0000"/>
                </a:solidFill>
              </a:rPr>
              <a:t>Is the prediction </a:t>
            </a:r>
            <a:r>
              <a:rPr lang="en-US" b="1" dirty="0" smtClean="0">
                <a:solidFill>
                  <a:srgbClr val="FF0000"/>
                </a:solidFill>
              </a:rPr>
              <a:t>ambiguous, vague </a:t>
            </a:r>
            <a:r>
              <a:rPr lang="en-US" dirty="0" smtClean="0">
                <a:solidFill>
                  <a:srgbClr val="FF0000"/>
                </a:solidFill>
              </a:rPr>
              <a:t>or capable of </a:t>
            </a:r>
            <a:r>
              <a:rPr lang="en-US" b="1" dirty="0" smtClean="0">
                <a:solidFill>
                  <a:srgbClr val="FF0000"/>
                </a:solidFill>
              </a:rPr>
              <a:t>several explanations</a:t>
            </a:r>
            <a:r>
              <a:rPr lang="en-US"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anim calcmode="lin" valueType="num">
                                      <p:cBhvr>
                                        <p:cTn id="15" dur="5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anim calcmode="lin" valueType="num">
                                      <p:cBhvr>
                                        <p:cTn id="22" dur="5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anim calcmode="lin" valueType="num">
                                      <p:cBhvr>
                                        <p:cTn id="29" dur="5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anim calcmode="lin" valueType="num">
                                      <p:cBhvr>
                                        <p:cTn id="36" dur="5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7"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anim calcmode="lin" valueType="num">
                                      <p:cBhvr>
                                        <p:cTn id="43" dur="5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500"/>
                                        <p:tgtEl>
                                          <p:spTgt spid="5">
                                            <p:txEl>
                                              <p:pRg st="6" end="6"/>
                                            </p:txEl>
                                          </p:spTgt>
                                        </p:tgtEl>
                                      </p:cBhvr>
                                    </p:animEffect>
                                    <p:anim calcmode="lin" valueType="num">
                                      <p:cBhvr>
                                        <p:cTn id="50" dur="5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51"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500"/>
                                        <p:tgtEl>
                                          <p:spTgt spid="5">
                                            <p:txEl>
                                              <p:pRg st="7" end="7"/>
                                            </p:txEl>
                                          </p:spTgt>
                                        </p:tgtEl>
                                      </p:cBhvr>
                                    </p:animEffect>
                                    <p:anim calcmode="lin" valueType="num">
                                      <p:cBhvr>
                                        <p:cTn id="57" dur="500" fill="hold"/>
                                        <p:tgtEl>
                                          <p:spTgt spid="5">
                                            <p:txEl>
                                              <p:pRg st="7" end="7"/>
                                            </p:txEl>
                                          </p:spTgt>
                                        </p:tgtEl>
                                        <p:attrNameLst>
                                          <p:attrName>ppt_x</p:attrName>
                                        </p:attrNameLst>
                                      </p:cBhvr>
                                      <p:tavLst>
                                        <p:tav tm="0">
                                          <p:val>
                                            <p:strVal val="#ppt_x-.1"/>
                                          </p:val>
                                        </p:tav>
                                        <p:tav tm="100000">
                                          <p:val>
                                            <p:strVal val="#ppt_x"/>
                                          </p:val>
                                        </p:tav>
                                      </p:tavLst>
                                    </p:anim>
                                    <p:anim calcmode="lin" valueType="num">
                                      <p:cBhvr>
                                        <p:cTn id="58"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grpId="0" nodeType="clickEffect">
                                  <p:stCondLst>
                                    <p:cond delay="0"/>
                                  </p:stCondLst>
                                  <p:iterate type="lt">
                                    <p:tmPct val="10000"/>
                                  </p:iterate>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500"/>
                                        <p:tgtEl>
                                          <p:spTgt spid="5">
                                            <p:txEl>
                                              <p:pRg st="8" end="8"/>
                                            </p:txEl>
                                          </p:spTgt>
                                        </p:tgtEl>
                                      </p:cBhvr>
                                    </p:animEffect>
                                    <p:anim calcmode="lin" valueType="num">
                                      <p:cBhvr>
                                        <p:cTn id="64" dur="500" fill="hold"/>
                                        <p:tgtEl>
                                          <p:spTgt spid="5">
                                            <p:txEl>
                                              <p:pRg st="8" end="8"/>
                                            </p:txEl>
                                          </p:spTgt>
                                        </p:tgtEl>
                                        <p:attrNameLst>
                                          <p:attrName>ppt_x</p:attrName>
                                        </p:attrNameLst>
                                      </p:cBhvr>
                                      <p:tavLst>
                                        <p:tav tm="0">
                                          <p:val>
                                            <p:strVal val="#ppt_x-.1"/>
                                          </p:val>
                                        </p:tav>
                                        <p:tav tm="100000">
                                          <p:val>
                                            <p:strVal val="#ppt_x"/>
                                          </p:val>
                                        </p:tav>
                                      </p:tavLst>
                                    </p:anim>
                                    <p:anim calcmode="lin" valueType="num">
                                      <p:cBhvr>
                                        <p:cTn id="65"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500"/>
                                        <p:tgtEl>
                                          <p:spTgt spid="5">
                                            <p:txEl>
                                              <p:pRg st="9" end="9"/>
                                            </p:txEl>
                                          </p:spTgt>
                                        </p:tgtEl>
                                      </p:cBhvr>
                                    </p:animEffect>
                                    <p:anim calcmode="lin" valueType="num">
                                      <p:cBhvr>
                                        <p:cTn id="71" dur="500" fill="hold"/>
                                        <p:tgtEl>
                                          <p:spTgt spid="5">
                                            <p:txEl>
                                              <p:pRg st="9" end="9"/>
                                            </p:txEl>
                                          </p:spTgt>
                                        </p:tgtEl>
                                        <p:attrNameLst>
                                          <p:attrName>ppt_x</p:attrName>
                                        </p:attrNameLst>
                                      </p:cBhvr>
                                      <p:tavLst>
                                        <p:tav tm="0">
                                          <p:val>
                                            <p:strVal val="#ppt_x-.1"/>
                                          </p:val>
                                        </p:tav>
                                        <p:tav tm="100000">
                                          <p:val>
                                            <p:strVal val="#ppt_x"/>
                                          </p:val>
                                        </p:tav>
                                      </p:tavLst>
                                    </p:anim>
                                    <p:anim calcmode="lin" valueType="num">
                                      <p:cBhvr>
                                        <p:cTn id="7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grpId="0" nodeType="clickEffect">
                                  <p:stCondLst>
                                    <p:cond delay="0"/>
                                  </p:stCondLst>
                                  <p:iterate type="lt">
                                    <p:tmPct val="10000"/>
                                  </p:iterate>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500"/>
                                        <p:tgtEl>
                                          <p:spTgt spid="5">
                                            <p:txEl>
                                              <p:pRg st="10" end="10"/>
                                            </p:txEl>
                                          </p:spTgt>
                                        </p:tgtEl>
                                      </p:cBhvr>
                                    </p:animEffect>
                                    <p:anim calcmode="lin" valueType="num">
                                      <p:cBhvr>
                                        <p:cTn id="78" dur="500" fill="hold"/>
                                        <p:tgtEl>
                                          <p:spTgt spid="5">
                                            <p:txEl>
                                              <p:pRg st="10" end="10"/>
                                            </p:txEl>
                                          </p:spTgt>
                                        </p:tgtEl>
                                        <p:attrNameLst>
                                          <p:attrName>ppt_x</p:attrName>
                                        </p:attrNameLst>
                                      </p:cBhvr>
                                      <p:tavLst>
                                        <p:tav tm="0">
                                          <p:val>
                                            <p:strVal val="#ppt_x-.1"/>
                                          </p:val>
                                        </p:tav>
                                        <p:tav tm="100000">
                                          <p:val>
                                            <p:strVal val="#ppt_x"/>
                                          </p:val>
                                        </p:tav>
                                      </p:tavLst>
                                    </p:anim>
                                    <p:anim calcmode="lin" valueType="num">
                                      <p:cBhvr>
                                        <p:cTn id="79"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grpId="0" nodeType="clickEffect">
                                  <p:stCondLst>
                                    <p:cond delay="0"/>
                                  </p:stCondLst>
                                  <p:iterate type="lt">
                                    <p:tmPct val="10000"/>
                                  </p:iterate>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500"/>
                                        <p:tgtEl>
                                          <p:spTgt spid="5">
                                            <p:txEl>
                                              <p:pRg st="11" end="11"/>
                                            </p:txEl>
                                          </p:spTgt>
                                        </p:tgtEl>
                                      </p:cBhvr>
                                    </p:animEffect>
                                    <p:anim calcmode="lin" valueType="num">
                                      <p:cBhvr>
                                        <p:cTn id="85" dur="500" fill="hold"/>
                                        <p:tgtEl>
                                          <p:spTgt spid="5">
                                            <p:txEl>
                                              <p:pRg st="11" end="11"/>
                                            </p:txEl>
                                          </p:spTgt>
                                        </p:tgtEl>
                                        <p:attrNameLst>
                                          <p:attrName>ppt_x</p:attrName>
                                        </p:attrNameLst>
                                      </p:cBhvr>
                                      <p:tavLst>
                                        <p:tav tm="0">
                                          <p:val>
                                            <p:strVal val="#ppt_x-.1"/>
                                          </p:val>
                                        </p:tav>
                                        <p:tav tm="100000">
                                          <p:val>
                                            <p:strVal val="#ppt_x"/>
                                          </p:val>
                                        </p:tav>
                                      </p:tavLst>
                                    </p:anim>
                                    <p:anim calcmode="lin" valueType="num">
                                      <p:cBhvr>
                                        <p:cTn id="86"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160043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Our Information Age Is A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Fulfillment of Prophecy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But </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Beware!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52400" y="1524000"/>
            <a:ext cx="8763000" cy="769441"/>
          </a:xfrm>
          <a:prstGeom prst="rect">
            <a:avLst/>
          </a:prstGeom>
          <a:noFill/>
        </p:spPr>
        <p:txBody>
          <a:bodyPr wrap="square" rtlCol="0">
            <a:spAutoFit/>
          </a:bodyPr>
          <a:lstStyle/>
          <a:p>
            <a:r>
              <a:rPr lang="en-US" sz="2400" b="1" dirty="0" smtClean="0"/>
              <a:t>Daniel 12:4</a:t>
            </a:r>
            <a:r>
              <a:rPr lang="en-US" b="1" dirty="0" smtClean="0"/>
              <a:t>   But thou, O Daniel, shut up the words, and seal the book, </a:t>
            </a:r>
            <a:r>
              <a:rPr lang="en-US" b="1" i="1" dirty="0" smtClean="0"/>
              <a:t>even to the time of the end: </a:t>
            </a:r>
            <a:r>
              <a:rPr lang="en-US" sz="2000" b="1" dirty="0" smtClean="0"/>
              <a:t>many shall run to and fro, and knowledge shall be increased. </a:t>
            </a:r>
            <a:endParaRPr lang="en-US" sz="2000" dirty="0"/>
          </a:p>
        </p:txBody>
      </p:sp>
      <p:sp>
        <p:nvSpPr>
          <p:cNvPr id="6" name="TextBox 5"/>
          <p:cNvSpPr txBox="1"/>
          <p:nvPr/>
        </p:nvSpPr>
        <p:spPr>
          <a:xfrm>
            <a:off x="762000" y="2209800"/>
            <a:ext cx="5562600" cy="369332"/>
          </a:xfrm>
          <a:prstGeom prst="rect">
            <a:avLst/>
          </a:prstGeom>
          <a:noFill/>
        </p:spPr>
        <p:txBody>
          <a:bodyPr wrap="square" rtlCol="0">
            <a:spAutoFit/>
          </a:bodyPr>
          <a:lstStyle/>
          <a:p>
            <a:r>
              <a:rPr lang="en-US" dirty="0" smtClean="0"/>
              <a:t>Basic Bible Prophecy will always follow a general pattern</a:t>
            </a:r>
            <a:endParaRPr lang="en-US" dirty="0"/>
          </a:p>
        </p:txBody>
      </p:sp>
      <p:pic>
        <p:nvPicPr>
          <p:cNvPr id="7" name="Picture 6" descr="Basic Prophesy Chart only.jpg"/>
          <p:cNvPicPr>
            <a:picLocks noChangeAspect="1"/>
          </p:cNvPicPr>
          <p:nvPr/>
        </p:nvPicPr>
        <p:blipFill>
          <a:blip r:embed="rId2" cstate="print"/>
          <a:stretch>
            <a:fillRect/>
          </a:stretch>
        </p:blipFill>
        <p:spPr>
          <a:xfrm>
            <a:off x="0" y="2590800"/>
            <a:ext cx="9144000" cy="2436291"/>
          </a:xfrm>
          <a:prstGeom prst="rect">
            <a:avLst/>
          </a:prstGeom>
        </p:spPr>
      </p:pic>
      <p:sp>
        <p:nvSpPr>
          <p:cNvPr id="8" name="TextBox 7"/>
          <p:cNvSpPr txBox="1"/>
          <p:nvPr/>
        </p:nvSpPr>
        <p:spPr>
          <a:xfrm>
            <a:off x="152400" y="5181600"/>
            <a:ext cx="8839200" cy="1200329"/>
          </a:xfrm>
          <a:prstGeom prst="rect">
            <a:avLst/>
          </a:prstGeom>
          <a:noFill/>
        </p:spPr>
        <p:txBody>
          <a:bodyPr wrap="square" rtlCol="0">
            <a:spAutoFit/>
          </a:bodyPr>
          <a:lstStyle/>
          <a:p>
            <a:r>
              <a:rPr lang="en-US" b="1" dirty="0" smtClean="0"/>
              <a:t>There is a lot of information on the internet on prophecy</a:t>
            </a:r>
          </a:p>
          <a:p>
            <a:r>
              <a:rPr lang="en-US" b="1" dirty="0" smtClean="0"/>
              <a:t>You must be careful to </a:t>
            </a:r>
            <a:r>
              <a:rPr lang="en-US" b="1" dirty="0" err="1" smtClean="0"/>
              <a:t>stear</a:t>
            </a:r>
            <a:r>
              <a:rPr lang="en-US" b="1" dirty="0" smtClean="0"/>
              <a:t> clear of Seventh Day Adventist and Jehovah’s Witness material</a:t>
            </a:r>
          </a:p>
          <a:p>
            <a:endParaRPr lang="en-US" dirty="0" smtClean="0"/>
          </a:p>
          <a:p>
            <a:r>
              <a:rPr lang="en-US" dirty="0" smtClean="0"/>
              <a:t>Just go to </a:t>
            </a:r>
            <a:r>
              <a:rPr lang="en-US" dirty="0" smtClean="0">
                <a:hlinkClick r:id="rId3"/>
              </a:rPr>
              <a:t>www.nashpublications.com</a:t>
            </a:r>
            <a:r>
              <a:rPr lang="en-US" dirty="0" smtClean="0"/>
              <a:t> and look in the articles under Bible Studies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600199"/>
          </a:xfrm>
        </p:spPr>
        <p:txBody>
          <a:bodyPr>
            <a:normAutofit fontScale="90000"/>
          </a:bodyPr>
          <a:lstStyle/>
          <a:p>
            <a:r>
              <a:rPr lang="en-US" b="1" dirty="0" smtClean="0"/>
              <a:t>Our Biblical Interpretation of Prophecy is What Defines Our Purpose</a:t>
            </a:r>
            <a:endParaRPr lang="en-US" dirty="0"/>
          </a:p>
        </p:txBody>
      </p:sp>
      <p:pic>
        <p:nvPicPr>
          <p:cNvPr id="3" name="Picture 2" descr="Premillennialism.jpg"/>
          <p:cNvPicPr>
            <a:picLocks noChangeAspect="1"/>
          </p:cNvPicPr>
          <p:nvPr/>
        </p:nvPicPr>
        <p:blipFill>
          <a:blip r:embed="rId3" cstate="print"/>
          <a:stretch>
            <a:fillRect/>
          </a:stretch>
        </p:blipFill>
        <p:spPr>
          <a:xfrm>
            <a:off x="0" y="1371600"/>
            <a:ext cx="9144000" cy="2438400"/>
          </a:xfrm>
          <a:prstGeom prst="rect">
            <a:avLst/>
          </a:prstGeom>
        </p:spPr>
      </p:pic>
      <p:pic>
        <p:nvPicPr>
          <p:cNvPr id="4" name="Picture 3" descr="PostMillennialsim.jpg"/>
          <p:cNvPicPr>
            <a:picLocks noChangeAspect="1"/>
          </p:cNvPicPr>
          <p:nvPr/>
        </p:nvPicPr>
        <p:blipFill>
          <a:blip r:embed="rId4" cstate="print"/>
          <a:stretch>
            <a:fillRect/>
          </a:stretch>
        </p:blipFill>
        <p:spPr>
          <a:xfrm>
            <a:off x="0" y="4159079"/>
            <a:ext cx="9144000" cy="2698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ppt_x"/>
                                          </p:val>
                                        </p:tav>
                                        <p:tav tm="100000">
                                          <p:val>
                                            <p:strVal val="#ppt_x"/>
                                          </p:val>
                                        </p:tav>
                                      </p:tavLst>
                                    </p:anim>
                                    <p:anim calcmode="lin" valueType="num">
                                      <p:cBhvr additive="base">
                                        <p:cTn id="1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THEOLOGY determines PRACTICE</a:t>
            </a:r>
            <a:endParaRPr lang="en-US" b="1" dirty="0"/>
          </a:p>
        </p:txBody>
      </p:sp>
      <p:sp>
        <p:nvSpPr>
          <p:cNvPr id="4" name="Content Placeholder 2"/>
          <p:cNvSpPr txBox="1">
            <a:spLocks/>
          </p:cNvSpPr>
          <p:nvPr/>
        </p:nvSpPr>
        <p:spPr>
          <a:xfrm>
            <a:off x="228600" y="1752600"/>
            <a:ext cx="3200400" cy="762000"/>
          </a:xfrm>
          <a:prstGeom prst="rect">
            <a:avLst/>
          </a:prstGeom>
        </p:spPr>
        <p:txBody>
          <a:bodyPr vert="horz" lIns="54864" tIns="91440" rtlCol="0">
            <a:normAutofit/>
            <a:scene3d>
              <a:camera prst="orthographicFront"/>
              <a:lightRig rig="threePt" dir="t"/>
            </a:scene3d>
            <a:sp3d extrusionH="57150">
              <a:bevelT w="38100" h="38100"/>
            </a:sp3d>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lang="en-US" sz="3200" b="1" dirty="0" smtClean="0">
                <a:solidFill>
                  <a:srgbClr val="FF0000"/>
                </a:solidFill>
                <a:effectLst>
                  <a:outerShdw blurRad="50800" dist="38100" dir="5400000" algn="t" rotWithShape="0">
                    <a:prstClr val="black">
                      <a:alpha val="40000"/>
                    </a:prstClr>
                  </a:outerShdw>
                </a:effectLst>
              </a:rPr>
              <a:t>Baptist</a:t>
            </a:r>
            <a:r>
              <a:rPr lang="en-US" sz="3200" b="1" dirty="0" smtClean="0">
                <a:effectLst>
                  <a:outerShdw blurRad="50800" dist="38100" dir="5400000" algn="t" rotWithShape="0">
                    <a:prstClr val="black">
                      <a:alpha val="40000"/>
                    </a:prstClr>
                  </a:outerShdw>
                </a:effectLst>
              </a:rPr>
              <a:t> Theology</a:t>
            </a:r>
            <a:endParaRPr kumimoji="0" lang="en-US" sz="3200" b="1" i="0" u="none" strike="noStrike" kern="1200" cap="none" spc="0" normalizeH="0" baseline="0" noProof="0" dirty="0" smtClean="0">
              <a:ln>
                <a:noFill/>
              </a:ln>
              <a:solidFill>
                <a:schemeClr val="tx1"/>
              </a:solidFill>
              <a:effectLst>
                <a:outerShdw blurRad="50800" dist="38100" dir="5400000" algn="t" rotWithShape="0">
                  <a:prstClr val="black">
                    <a:alpha val="40000"/>
                  </a:prstClr>
                </a:outerShdw>
              </a:effectLst>
              <a:uLnTx/>
              <a:uFillTx/>
              <a:latin typeface="+mn-lt"/>
              <a:ea typeface="+mn-ea"/>
              <a:cs typeface="+mn-cs"/>
            </a:endParaRPr>
          </a:p>
        </p:txBody>
      </p:sp>
      <p:sp>
        <p:nvSpPr>
          <p:cNvPr id="9" name="Content Placeholder 2"/>
          <p:cNvSpPr txBox="1">
            <a:spLocks/>
          </p:cNvSpPr>
          <p:nvPr/>
        </p:nvSpPr>
        <p:spPr>
          <a:xfrm>
            <a:off x="4648200" y="5943600"/>
            <a:ext cx="4038600" cy="762000"/>
          </a:xfrm>
          <a:prstGeom prst="rect">
            <a:avLst/>
          </a:prstGeom>
        </p:spPr>
        <p:txBody>
          <a:bodyPr vert="horz" lIns="54864" tIns="91440" rtlCol="0">
            <a:normAutofit fontScale="62500" lnSpcReduction="20000"/>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Their emphasis is kingdom building and world</a:t>
            </a:r>
            <a:r>
              <a:rPr kumimoji="0" lang="en-US" sz="3200" b="0" i="0" u="none" strike="noStrike" kern="1200" cap="none" spc="0" normalizeH="0" noProof="0" dirty="0" smtClean="0">
                <a:ln>
                  <a:noFill/>
                </a:ln>
                <a:solidFill>
                  <a:schemeClr val="tx1"/>
                </a:solidFill>
                <a:effectLst/>
                <a:uLnTx/>
                <a:uFillTx/>
                <a:latin typeface="+mn-lt"/>
                <a:ea typeface="+mn-ea"/>
                <a:cs typeface="+mn-cs"/>
              </a:rPr>
              <a:t> domination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953000" y="1752600"/>
            <a:ext cx="3581400" cy="7620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lang="en-US" sz="3200" b="1" dirty="0" smtClean="0">
                <a:solidFill>
                  <a:srgbClr val="006600"/>
                </a:solidFill>
              </a:rPr>
              <a:t>Covenant </a:t>
            </a:r>
            <a:r>
              <a:rPr lang="en-US" sz="3200" b="1" dirty="0" smtClean="0"/>
              <a:t>Theology</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04800" y="2514600"/>
            <a:ext cx="2514600" cy="762000"/>
          </a:xfrm>
          <a:prstGeom prst="rect">
            <a:avLst/>
          </a:prstGeom>
        </p:spPr>
        <p:txBody>
          <a:bodyPr vert="horz" lIns="54864" tIns="91440" rtlCol="0">
            <a:normAutofit fontScale="925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lang="en-US" sz="3200" b="1" dirty="0" smtClean="0"/>
              <a:t>Pre-millennial</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5486400" y="2514600"/>
            <a:ext cx="2514600" cy="762000"/>
          </a:xfrm>
          <a:prstGeom prst="rect">
            <a:avLst/>
          </a:prstGeom>
        </p:spPr>
        <p:txBody>
          <a:bodyPr vert="horz" lIns="54864" tIns="91440" rtlCol="0">
            <a:normAutofit fontScale="850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lang="en-US" sz="3200" b="1" dirty="0" smtClean="0"/>
              <a:t>Post-millennial</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1143000" y="5257800"/>
            <a:ext cx="1066800" cy="369332"/>
          </a:xfrm>
          <a:prstGeom prst="rect">
            <a:avLst/>
          </a:prstGeom>
          <a:noFill/>
        </p:spPr>
        <p:txBody>
          <a:bodyPr wrap="square" rtlCol="0">
            <a:spAutoFit/>
          </a:bodyPr>
          <a:lstStyle/>
          <a:p>
            <a:r>
              <a:rPr lang="en-US" dirty="0" smtClean="0"/>
              <a:t>Creation</a:t>
            </a:r>
            <a:endParaRPr lang="en-US" dirty="0"/>
          </a:p>
        </p:txBody>
      </p:sp>
      <p:sp>
        <p:nvSpPr>
          <p:cNvPr id="16" name="TextBox 15"/>
          <p:cNvSpPr txBox="1"/>
          <p:nvPr/>
        </p:nvSpPr>
        <p:spPr>
          <a:xfrm>
            <a:off x="6324600" y="5257800"/>
            <a:ext cx="1295400" cy="369332"/>
          </a:xfrm>
          <a:prstGeom prst="rect">
            <a:avLst/>
          </a:prstGeom>
          <a:noFill/>
        </p:spPr>
        <p:txBody>
          <a:bodyPr wrap="square" rtlCol="0">
            <a:spAutoFit/>
          </a:bodyPr>
          <a:lstStyle/>
          <a:p>
            <a:r>
              <a:rPr lang="en-US" dirty="0" smtClean="0"/>
              <a:t>Evolution</a:t>
            </a:r>
            <a:endParaRPr lang="en-US" dirty="0"/>
          </a:p>
        </p:txBody>
      </p:sp>
      <p:cxnSp>
        <p:nvCxnSpPr>
          <p:cNvPr id="22" name="Straight Connector 21"/>
          <p:cNvCxnSpPr/>
          <p:nvPr/>
        </p:nvCxnSpPr>
        <p:spPr>
          <a:xfrm>
            <a:off x="1524000" y="3581400"/>
            <a:ext cx="685800" cy="158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4343400"/>
            <a:ext cx="31242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09800" y="4419600"/>
            <a:ext cx="1752600" cy="369332"/>
          </a:xfrm>
          <a:prstGeom prst="rect">
            <a:avLst/>
          </a:prstGeom>
          <a:noFill/>
        </p:spPr>
        <p:txBody>
          <a:bodyPr wrap="square" rtlCol="0">
            <a:spAutoFit/>
          </a:bodyPr>
          <a:lstStyle/>
          <a:p>
            <a:r>
              <a:rPr lang="en-US" b="1" dirty="0" smtClean="0"/>
              <a:t>1,000 year reign</a:t>
            </a:r>
            <a:endParaRPr lang="en-US" b="1" dirty="0"/>
          </a:p>
        </p:txBody>
      </p:sp>
      <p:cxnSp>
        <p:nvCxnSpPr>
          <p:cNvPr id="26" name="Straight Connector 25"/>
          <p:cNvCxnSpPr/>
          <p:nvPr/>
        </p:nvCxnSpPr>
        <p:spPr>
          <a:xfrm>
            <a:off x="5257800" y="4343400"/>
            <a:ext cx="31242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849394" y="3961606"/>
            <a:ext cx="762000" cy="1588"/>
          </a:xfrm>
          <a:prstGeom prst="line">
            <a:avLst/>
          </a:prstGeom>
          <a:ln w="12700">
            <a:solidFill>
              <a:srgbClr val="00B0F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38800" y="4419600"/>
            <a:ext cx="2057400" cy="369332"/>
          </a:xfrm>
          <a:prstGeom prst="rect">
            <a:avLst/>
          </a:prstGeom>
          <a:noFill/>
        </p:spPr>
        <p:txBody>
          <a:bodyPr wrap="square" rtlCol="0">
            <a:spAutoFit/>
          </a:bodyPr>
          <a:lstStyle/>
          <a:p>
            <a:r>
              <a:rPr lang="en-US" b="1" dirty="0" smtClean="0"/>
              <a:t>1,000 year reign</a:t>
            </a:r>
            <a:endParaRPr lang="en-US" b="1" dirty="0"/>
          </a:p>
        </p:txBody>
      </p:sp>
      <p:cxnSp>
        <p:nvCxnSpPr>
          <p:cNvPr id="32" name="Straight Arrow Connector 31"/>
          <p:cNvCxnSpPr/>
          <p:nvPr/>
        </p:nvCxnSpPr>
        <p:spPr>
          <a:xfrm>
            <a:off x="1981200" y="4876800"/>
            <a:ext cx="9144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315200" y="4953000"/>
            <a:ext cx="9144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a:xfrm>
            <a:off x="381000" y="5943600"/>
            <a:ext cx="4038600" cy="762000"/>
          </a:xfrm>
          <a:prstGeom prst="rect">
            <a:avLst/>
          </a:prstGeom>
        </p:spPr>
        <p:txBody>
          <a:bodyPr vert="horz" lIns="54864" tIns="91440" rtlCol="0">
            <a:normAutofit fontScale="70000" lnSpcReduction="20000"/>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Our Emphasis</a:t>
            </a:r>
            <a:r>
              <a:rPr kumimoji="0" lang="en-US" sz="3200" b="0" i="0" u="none" strike="noStrike" kern="1200" cap="none" spc="0" normalizeH="0" noProof="0" dirty="0" smtClean="0">
                <a:ln>
                  <a:noFill/>
                </a:ln>
                <a:solidFill>
                  <a:schemeClr val="tx1"/>
                </a:solidFill>
                <a:effectLst/>
                <a:uLnTx/>
                <a:uFillTx/>
                <a:latin typeface="+mn-lt"/>
                <a:ea typeface="+mn-ea"/>
                <a:cs typeface="+mn-cs"/>
              </a:rPr>
              <a:t> is Soul Winning and Church Planting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29" name="Straight Arrow Connector 28"/>
          <p:cNvCxnSpPr/>
          <p:nvPr/>
        </p:nvCxnSpPr>
        <p:spPr>
          <a:xfrm rot="5400000">
            <a:off x="1828800" y="3962400"/>
            <a:ext cx="762000" cy="1588"/>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1143000" y="3962400"/>
            <a:ext cx="762000" cy="1588"/>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a:xfrm>
            <a:off x="609600" y="1066800"/>
            <a:ext cx="8229600" cy="417576"/>
          </a:xfrm>
          <a:prstGeom prst="rect">
            <a:avLst/>
          </a:prstGeom>
        </p:spPr>
        <p:txBody>
          <a:bodyPr vert="horz" lIns="91440" rIns="45720" rtlCol="0" anchor="ctr">
            <a:normAutofit fontScale="47500" lnSpcReduction="2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0000CC"/>
                </a:solidFill>
                <a:effectLst/>
                <a:uLnTx/>
                <a:uFillTx/>
                <a:latin typeface="+mj-lt"/>
                <a:ea typeface="+mj-ea"/>
                <a:cs typeface="+mj-cs"/>
              </a:rPr>
              <a:t>If we are authentically biblical,</a:t>
            </a:r>
            <a:r>
              <a:rPr kumimoji="0" lang="en-US" sz="4500" b="1" i="0" u="none" strike="noStrike" kern="1200" cap="none" spc="0" normalizeH="0" noProof="0" dirty="0" smtClean="0">
                <a:ln>
                  <a:noFill/>
                </a:ln>
                <a:solidFill>
                  <a:srgbClr val="0000CC"/>
                </a:solidFill>
                <a:effectLst/>
                <a:uLnTx/>
                <a:uFillTx/>
                <a:latin typeface="+mj-lt"/>
                <a:ea typeface="+mj-ea"/>
                <a:cs typeface="+mj-cs"/>
              </a:rPr>
              <a:t> then we will be thoroughly Baptist.</a:t>
            </a:r>
            <a:endParaRPr kumimoji="0" lang="en-US" sz="4500" b="1" i="0" u="none" strike="noStrike" kern="1200" cap="none" spc="0" normalizeH="0" baseline="0" noProof="0" dirty="0">
              <a:ln>
                <a:noFill/>
              </a:ln>
              <a:solidFill>
                <a:srgbClr val="0000CC"/>
              </a:solidFill>
              <a:effectLst/>
              <a:uLnTx/>
              <a:uFillTx/>
              <a:latin typeface="+mj-lt"/>
              <a:ea typeface="+mj-ea"/>
              <a:cs typeface="+mj-cs"/>
            </a:endParaRPr>
          </a:p>
        </p:txBody>
      </p:sp>
      <p:sp>
        <p:nvSpPr>
          <p:cNvPr id="23" name="TextBox 22"/>
          <p:cNvSpPr txBox="1"/>
          <p:nvPr/>
        </p:nvSpPr>
        <p:spPr>
          <a:xfrm>
            <a:off x="5257800" y="1524000"/>
            <a:ext cx="3410357" cy="369332"/>
          </a:xfrm>
          <a:prstGeom prst="rect">
            <a:avLst/>
          </a:prstGeom>
          <a:noFill/>
        </p:spPr>
        <p:txBody>
          <a:bodyPr wrap="none" rtlCol="0">
            <a:spAutoFit/>
          </a:bodyPr>
          <a:lstStyle/>
          <a:p>
            <a:r>
              <a:rPr lang="en-US" i="1" dirty="0" smtClean="0">
                <a:solidFill>
                  <a:srgbClr val="006600"/>
                </a:solidFill>
              </a:rPr>
              <a:t>Protestant, Reformed and Catholic</a:t>
            </a:r>
            <a:endParaRPr lang="en-US" i="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0.70"/>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down)">
                                      <p:cBhvr>
                                        <p:cTn id="9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3" grpId="0"/>
      <p:bldP spid="14" grpId="0"/>
      <p:bldP spid="15" grpId="0"/>
      <p:bldP spid="16" grpId="0"/>
      <p:bldP spid="25" grpId="0"/>
      <p:bldP spid="28" grpId="0"/>
      <p:bldP spid="35"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1752600"/>
            <a:ext cx="8610600" cy="4955203"/>
          </a:xfrm>
          <a:prstGeom prst="rect">
            <a:avLst/>
          </a:prstGeom>
          <a:noFill/>
        </p:spPr>
        <p:txBody>
          <a:bodyPr wrap="square" rtlCol="0">
            <a:spAutoFit/>
          </a:bodyPr>
          <a:lstStyle/>
          <a:p>
            <a:r>
              <a:rPr lang="en-US" sz="2400" i="1" dirty="0" smtClean="0"/>
              <a:t>Many who were once looking for the return of Jesus have fallen asleep. We now live in a period of time where America’s Christian leaders are telling the Christian masses that </a:t>
            </a:r>
            <a:r>
              <a:rPr lang="en-US" sz="2400" b="1" i="1" dirty="0" smtClean="0"/>
              <a:t>paying attention to the signs of our times in light of the Bible is a waste of time.</a:t>
            </a:r>
            <a:r>
              <a:rPr lang="en-US" sz="2400" i="1" dirty="0" smtClean="0"/>
              <a:t> And many of them take it a step further and accuse those who believe what Bible prophecy says about the end of the age of being negative and self-centered.</a:t>
            </a:r>
            <a:r>
              <a:rPr lang="en-US" sz="2400" dirty="0" smtClean="0"/>
              <a:t>  </a:t>
            </a:r>
            <a:endParaRPr lang="en-US" sz="2400" u="sng" dirty="0" smtClean="0">
              <a:hlinkClick r:id="rId3" tooltip="From the Lighthouse BlogRick Warren Says Those Who Focus on Bible Prophecy “Not fit for the kingdom of God”"/>
            </a:endParaRPr>
          </a:p>
          <a:p>
            <a:endParaRPr lang="en-US" sz="2400" u="sng" dirty="0" smtClean="0">
              <a:hlinkClick r:id="rId3" tooltip="From the Lighthouse BlogRick Warren Says Those Who Focus on Bible Prophecy “Not fit for the kingdom of God”"/>
            </a:endParaRPr>
          </a:p>
          <a:p>
            <a:r>
              <a:rPr lang="en-US" sz="2800" b="1" u="sng" dirty="0" smtClean="0">
                <a:solidFill>
                  <a:srgbClr val="FF0000"/>
                </a:solidFill>
                <a:hlinkClick r:id="rId3" tooltip="From the Lighthouse BlogRick Warren Says Those Who Focus on Bible Prophecy “Not fit for the kingdom of God”"/>
              </a:rPr>
              <a:t>Rick Warren</a:t>
            </a:r>
            <a:r>
              <a:rPr lang="en-US" sz="2800" b="1" u="sng" dirty="0" smtClean="0">
                <a:hlinkClick r:id="rId3" tooltip="From the Lighthouse BlogRick Warren Says Those Who Focus on Bible Prophecy “Not fit for the kingdom of God”"/>
              </a:rPr>
              <a:t> </a:t>
            </a:r>
            <a:r>
              <a:rPr lang="en-US" sz="2400" b="1" u="sng" dirty="0" smtClean="0">
                <a:hlinkClick r:id="rId3" tooltip="From the Lighthouse BlogRick Warren Says Those Who Focus on Bible Prophecy “Not fit for the kingdom of God”"/>
              </a:rPr>
              <a:t>Says Those Who Focus on Bible Prophecy “Not fit for the Kingdom of God”</a:t>
            </a:r>
            <a:endParaRPr lang="en-US" sz="2400" b="1" u="sng" dirty="0" smtClean="0"/>
          </a:p>
          <a:p>
            <a:endParaRPr lang="en-US" sz="2400" b="1" dirty="0" smtClean="0"/>
          </a:p>
          <a:p>
            <a:r>
              <a:rPr lang="en-US" sz="2400" b="1" dirty="0" smtClean="0"/>
              <a:t>This is because Prophecy exposes false teachers like Rick Warren and his “purpose driven” crowd.</a:t>
            </a:r>
          </a:p>
        </p:txBody>
      </p:sp>
      <p:sp>
        <p:nvSpPr>
          <p:cNvPr id="3" name="Rectangle 2"/>
          <p:cNvSpPr/>
          <p:nvPr/>
        </p:nvSpPr>
        <p:spPr>
          <a:xfrm>
            <a:off x="0" y="0"/>
            <a:ext cx="7758854"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 Example of Modern</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Day Evangelicalism</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6" name="Straight Connector 5"/>
          <p:cNvCxnSpPr/>
          <p:nvPr/>
        </p:nvCxnSpPr>
        <p:spPr>
          <a:xfrm rot="5400000">
            <a:off x="7543800" y="304800"/>
            <a:ext cx="1295400" cy="1143000"/>
          </a:xfrm>
          <a:prstGeom prst="line">
            <a:avLst/>
          </a:prstGeom>
          <a:ln w="889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7543800" y="228600"/>
            <a:ext cx="1295400" cy="1295400"/>
          </a:xfrm>
          <a:prstGeom prst="line">
            <a:avLst/>
          </a:prstGeom>
          <a:ln w="889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up)">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763000" cy="3581400"/>
          </a:xfrm>
        </p:spPr>
        <p:txBody>
          <a:bodyPr>
            <a:normAutofit fontScale="90000"/>
          </a:bodyPr>
          <a:lstStyle/>
          <a:p>
            <a:pPr algn="l"/>
            <a:r>
              <a:rPr lang="en-US" b="1" dirty="0" smtClean="0"/>
              <a:t>Creation is a Sign or Pattern of Prophecy</a:t>
            </a:r>
            <a:r>
              <a:rPr lang="en-US" dirty="0" smtClean="0"/>
              <a:t/>
            </a:r>
            <a:br>
              <a:rPr lang="en-US" dirty="0" smtClean="0"/>
            </a:br>
            <a:r>
              <a:rPr lang="en-US" sz="2000" dirty="0" smtClean="0"/>
              <a:t> </a:t>
            </a:r>
            <a:r>
              <a:rPr lang="en-US" sz="2000" b="1" dirty="0" smtClean="0"/>
              <a:t>2 Peter 3:6-10  </a:t>
            </a:r>
            <a:r>
              <a:rPr lang="en-US" sz="2000" dirty="0" smtClean="0"/>
              <a:t>Whereby the world that then was, being overflowed with water, perished: </a:t>
            </a:r>
            <a:br>
              <a:rPr lang="en-US" sz="2000" dirty="0" smtClean="0"/>
            </a:br>
            <a:r>
              <a:rPr lang="en-US" sz="2000" dirty="0" smtClean="0"/>
              <a:t>7  But the heavens and the earth, which are now, by the same word are kept in store, reserved unto fire against the day of judgment and perdition of ungodly men. </a:t>
            </a:r>
            <a:br>
              <a:rPr lang="en-US" sz="2000" dirty="0" smtClean="0"/>
            </a:br>
            <a:r>
              <a:rPr lang="en-US" sz="2000" b="1" dirty="0" smtClean="0">
                <a:solidFill>
                  <a:srgbClr val="0000CC"/>
                </a:solidFill>
              </a:rPr>
              <a:t>8  But, beloved, be not ignorant of this one thing, that </a:t>
            </a:r>
            <a:r>
              <a:rPr lang="en-US" sz="2000" b="1" dirty="0" smtClean="0">
                <a:solidFill>
                  <a:srgbClr val="FF0000"/>
                </a:solidFill>
              </a:rPr>
              <a:t>one day </a:t>
            </a:r>
            <a:r>
              <a:rPr lang="en-US" sz="2000" b="1" dirty="0" smtClean="0">
                <a:solidFill>
                  <a:srgbClr val="0000CC"/>
                </a:solidFill>
              </a:rPr>
              <a:t>is with the Lord as a </a:t>
            </a:r>
            <a:r>
              <a:rPr lang="en-US" sz="2000" b="1" dirty="0" smtClean="0">
                <a:solidFill>
                  <a:srgbClr val="FF0000"/>
                </a:solidFill>
              </a:rPr>
              <a:t>thousand years</a:t>
            </a:r>
            <a:r>
              <a:rPr lang="en-US" sz="2000" b="1" dirty="0" smtClean="0">
                <a:solidFill>
                  <a:srgbClr val="0000CC"/>
                </a:solidFill>
              </a:rPr>
              <a:t>, and a </a:t>
            </a:r>
            <a:r>
              <a:rPr lang="en-US" sz="2000" b="1" dirty="0" smtClean="0">
                <a:solidFill>
                  <a:srgbClr val="FF0000"/>
                </a:solidFill>
              </a:rPr>
              <a:t>thousand years</a:t>
            </a:r>
            <a:r>
              <a:rPr lang="en-US" sz="2000" b="1" dirty="0" smtClean="0">
                <a:solidFill>
                  <a:srgbClr val="0000CC"/>
                </a:solidFill>
              </a:rPr>
              <a:t> as </a:t>
            </a:r>
            <a:r>
              <a:rPr lang="en-US" sz="2000" b="1" dirty="0" smtClean="0">
                <a:solidFill>
                  <a:srgbClr val="FF0000"/>
                </a:solidFill>
              </a:rPr>
              <a:t>one day</a:t>
            </a:r>
            <a:r>
              <a:rPr lang="en-US" sz="2000" b="1" dirty="0" smtClean="0">
                <a:solidFill>
                  <a:srgbClr val="0000CC"/>
                </a:solidFill>
              </a:rPr>
              <a:t>. </a:t>
            </a:r>
            <a:r>
              <a:rPr lang="en-US" sz="2000" dirty="0" smtClean="0"/>
              <a:t/>
            </a:r>
            <a:br>
              <a:rPr lang="en-US" sz="2000" dirty="0" smtClean="0"/>
            </a:br>
            <a:r>
              <a:rPr lang="en-US" sz="2000" dirty="0" smtClean="0"/>
              <a:t>9  The Lord is not slack concerning his promise, as some men count slackness; but is longsuffering to us-ward, not willing that any should perish, but that all should come to repentance. </a:t>
            </a:r>
            <a:br>
              <a:rPr lang="en-US" sz="2000" dirty="0" smtClean="0"/>
            </a:br>
            <a:r>
              <a:rPr lang="en-US" sz="2000" dirty="0" smtClean="0"/>
              <a:t>10  But the day of the Lord will come as a thief in the night; in the which the heavens shall pass away with a great noise, and the elements shall melt with fervent heat, the earth also and the works that are therein shall be burned up. </a:t>
            </a:r>
          </a:p>
        </p:txBody>
      </p:sp>
      <p:pic>
        <p:nvPicPr>
          <p:cNvPr id="4" name="Picture 3" descr="Creation Days lined up with Prophesy.jpg"/>
          <p:cNvPicPr>
            <a:picLocks noChangeAspect="1"/>
          </p:cNvPicPr>
          <p:nvPr/>
        </p:nvPicPr>
        <p:blipFill>
          <a:blip r:embed="rId3" cstate="print"/>
          <a:srcRect l="4167" t="28441"/>
          <a:stretch>
            <a:fillRect/>
          </a:stretch>
        </p:blipFill>
        <p:spPr>
          <a:xfrm>
            <a:off x="0" y="3581400"/>
            <a:ext cx="9144000" cy="3276600"/>
          </a:xfrm>
          <a:prstGeom prst="rect">
            <a:avLst/>
          </a:prstGeom>
        </p:spPr>
      </p:pic>
      <p:cxnSp>
        <p:nvCxnSpPr>
          <p:cNvPr id="8" name="Straight Connector 7"/>
          <p:cNvCxnSpPr/>
          <p:nvPr/>
        </p:nvCxnSpPr>
        <p:spPr>
          <a:xfrm>
            <a:off x="2133600" y="5867400"/>
            <a:ext cx="99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295399"/>
          </a:xfrm>
        </p:spPr>
        <p:txBody>
          <a:bodyPr>
            <a:normAutofit fontScale="90000"/>
          </a:bodyPr>
          <a:lstStyle/>
          <a:p>
            <a:r>
              <a:rPr lang="en-US" sz="5300" b="1" dirty="0" smtClean="0"/>
              <a:t>Selah</a:t>
            </a:r>
            <a:r>
              <a:rPr lang="en-US" dirty="0" smtClean="0"/>
              <a:t/>
            </a:r>
            <a:br>
              <a:rPr lang="en-US" dirty="0" smtClean="0"/>
            </a:br>
            <a:r>
              <a:rPr lang="en-US" dirty="0" smtClean="0"/>
              <a:t>Used in reference to the </a:t>
            </a:r>
            <a:r>
              <a:rPr lang="en-US" dirty="0" err="1" smtClean="0"/>
              <a:t>Millenium</a:t>
            </a:r>
            <a:endParaRPr lang="en-US" dirty="0"/>
          </a:p>
        </p:txBody>
      </p:sp>
      <p:sp>
        <p:nvSpPr>
          <p:cNvPr id="3" name="TextBox 2"/>
          <p:cNvSpPr txBox="1"/>
          <p:nvPr/>
        </p:nvSpPr>
        <p:spPr>
          <a:xfrm>
            <a:off x="609600" y="1600200"/>
            <a:ext cx="8077200" cy="3754874"/>
          </a:xfrm>
          <a:prstGeom prst="rect">
            <a:avLst/>
          </a:prstGeom>
          <a:noFill/>
        </p:spPr>
        <p:txBody>
          <a:bodyPr wrap="square" rtlCol="0">
            <a:spAutoFit/>
          </a:bodyPr>
          <a:lstStyle/>
          <a:p>
            <a:r>
              <a:rPr lang="en-US" sz="2000" b="1" dirty="0" smtClean="0">
                <a:solidFill>
                  <a:srgbClr val="0000CC"/>
                </a:solidFill>
              </a:rPr>
              <a:t>Psalm 67:1</a:t>
            </a:r>
            <a:r>
              <a:rPr lang="en-US" sz="2000" b="1" dirty="0" smtClean="0"/>
              <a:t>   God be merciful unto us, and bless us; and cause his face to shine upon us; </a:t>
            </a:r>
            <a:r>
              <a:rPr lang="en-US" sz="2000" b="1" dirty="0" smtClean="0">
                <a:solidFill>
                  <a:srgbClr val="FF0000"/>
                </a:solidFill>
              </a:rPr>
              <a:t>Selah.</a:t>
            </a:r>
            <a:r>
              <a:rPr lang="en-US" sz="2000" b="1" dirty="0" smtClean="0"/>
              <a:t> </a:t>
            </a:r>
          </a:p>
          <a:p>
            <a:r>
              <a:rPr lang="en-US" sz="2000" b="1" dirty="0" smtClean="0"/>
              <a:t>2  That thy way may be known upon earth, thy saving health among all nations. </a:t>
            </a:r>
          </a:p>
          <a:p>
            <a:r>
              <a:rPr lang="en-US" sz="2000" b="1" dirty="0" smtClean="0"/>
              <a:t>3  Let the people praise thee, O God; let all the people praise thee. </a:t>
            </a:r>
          </a:p>
          <a:p>
            <a:r>
              <a:rPr lang="en-US" sz="2000" b="1" dirty="0" smtClean="0"/>
              <a:t>4  O let the nations be glad and sing for joy: for thou </a:t>
            </a:r>
            <a:r>
              <a:rPr lang="en-US" sz="2000" b="1" dirty="0" err="1" smtClean="0"/>
              <a:t>shalt</a:t>
            </a:r>
            <a:r>
              <a:rPr lang="en-US" sz="2000" b="1" dirty="0" smtClean="0"/>
              <a:t> judge the people righteously, and govern the nations upon earth. </a:t>
            </a:r>
            <a:r>
              <a:rPr lang="en-US" sz="2000" b="1" dirty="0" smtClean="0">
                <a:solidFill>
                  <a:srgbClr val="FF0000"/>
                </a:solidFill>
              </a:rPr>
              <a:t>Selah.</a:t>
            </a:r>
            <a:r>
              <a:rPr lang="en-US" sz="2000" b="1" dirty="0" smtClean="0"/>
              <a:t> </a:t>
            </a:r>
          </a:p>
          <a:p>
            <a:r>
              <a:rPr lang="en-US" sz="2000" b="1" dirty="0" smtClean="0"/>
              <a:t>5  Let the people praise thee, O God; let all the people praise thee. </a:t>
            </a:r>
          </a:p>
          <a:p>
            <a:r>
              <a:rPr lang="en-US" sz="2000" b="1" dirty="0" smtClean="0"/>
              <a:t>6  Then shall the earth yield her increase; and God, even our own God, shall bless us. </a:t>
            </a:r>
          </a:p>
          <a:p>
            <a:r>
              <a:rPr lang="en-US" sz="2000" b="1" dirty="0" smtClean="0"/>
              <a:t>7  God shall bless us; and all the ends of the earth shall fear him. </a:t>
            </a:r>
          </a:p>
          <a:p>
            <a:endParaRPr lang="en-US" dirty="0"/>
          </a:p>
        </p:txBody>
      </p:sp>
      <p:pic>
        <p:nvPicPr>
          <p:cNvPr id="4" name="Picture 3" descr="Basic Prophesy Chart only.jpg"/>
          <p:cNvPicPr>
            <a:picLocks noChangeAspect="1"/>
          </p:cNvPicPr>
          <p:nvPr/>
        </p:nvPicPr>
        <p:blipFill>
          <a:blip r:embed="rId3" cstate="print"/>
          <a:stretch>
            <a:fillRect/>
          </a:stretch>
        </p:blipFill>
        <p:spPr>
          <a:xfrm>
            <a:off x="1" y="4953000"/>
            <a:ext cx="9144000" cy="1905000"/>
          </a:xfrm>
          <a:prstGeom prst="rect">
            <a:avLst/>
          </a:prstGeom>
        </p:spPr>
      </p:pic>
      <p:sp>
        <p:nvSpPr>
          <p:cNvPr id="5" name="TextBox 4"/>
          <p:cNvSpPr txBox="1"/>
          <p:nvPr/>
        </p:nvSpPr>
        <p:spPr>
          <a:xfrm>
            <a:off x="1447800" y="1219200"/>
            <a:ext cx="6142772" cy="400110"/>
          </a:xfrm>
          <a:prstGeom prst="rect">
            <a:avLst/>
          </a:prstGeom>
          <a:noFill/>
        </p:spPr>
        <p:txBody>
          <a:bodyPr wrap="none" rtlCol="0">
            <a:spAutoFit/>
          </a:bodyPr>
          <a:lstStyle/>
          <a:p>
            <a:r>
              <a:rPr lang="en-US" sz="2000" b="1" dirty="0" smtClean="0">
                <a:solidFill>
                  <a:srgbClr val="006600"/>
                </a:solidFill>
              </a:rPr>
              <a:t>Mentioned 70 times in Psalm and 3 times in Habakkuk 3</a:t>
            </a:r>
            <a:endParaRPr lang="en-US" sz="20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0"/>
            <a:ext cx="7010400" cy="1470025"/>
          </a:xfrm>
        </p:spPr>
        <p:txBody>
          <a:bodyPr/>
          <a:lstStyle/>
          <a:p>
            <a:r>
              <a:rPr lang="en-US" b="1" dirty="0" smtClean="0"/>
              <a:t>Two Types of PROPHECY</a:t>
            </a:r>
            <a:endParaRPr lang="en-US" b="1" dirty="0"/>
          </a:p>
        </p:txBody>
      </p:sp>
      <p:sp>
        <p:nvSpPr>
          <p:cNvPr id="3" name="Subtitle 2"/>
          <p:cNvSpPr>
            <a:spLocks noGrp="1"/>
          </p:cNvSpPr>
          <p:nvPr>
            <p:ph type="subTitle" idx="1"/>
          </p:nvPr>
        </p:nvSpPr>
        <p:spPr>
          <a:xfrm>
            <a:off x="1981200" y="1295400"/>
            <a:ext cx="7010400" cy="1447800"/>
          </a:xfrm>
        </p:spPr>
        <p:txBody>
          <a:bodyPr/>
          <a:lstStyle/>
          <a:p>
            <a:r>
              <a:rPr lang="en-US" b="1" dirty="0" err="1" smtClean="0">
                <a:solidFill>
                  <a:srgbClr val="006600"/>
                </a:solidFill>
              </a:rPr>
              <a:t>Fullfilled</a:t>
            </a:r>
            <a:r>
              <a:rPr lang="en-US" b="1" dirty="0" smtClean="0">
                <a:solidFill>
                  <a:srgbClr val="006600"/>
                </a:solidFill>
              </a:rPr>
              <a:t> Prophecy (past)</a:t>
            </a:r>
          </a:p>
          <a:p>
            <a:r>
              <a:rPr lang="en-US" b="1" dirty="0" smtClean="0">
                <a:solidFill>
                  <a:srgbClr val="0000CC"/>
                </a:solidFill>
              </a:rPr>
              <a:t>Predictive Prophecy (future)</a:t>
            </a:r>
            <a:endParaRPr lang="en-US" b="1" dirty="0">
              <a:solidFill>
                <a:srgbClr val="0000CC"/>
              </a:solidFill>
            </a:endParaRPr>
          </a:p>
        </p:txBody>
      </p:sp>
      <p:sp>
        <p:nvSpPr>
          <p:cNvPr id="4" name="Subtitle 2"/>
          <p:cNvSpPr txBox="1">
            <a:spLocks/>
          </p:cNvSpPr>
          <p:nvPr/>
        </p:nvSpPr>
        <p:spPr>
          <a:xfrm>
            <a:off x="2133600" y="2971800"/>
            <a:ext cx="7010400" cy="144780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6600"/>
                </a:solidFill>
                <a:effectLst/>
                <a:uLnTx/>
                <a:uFillTx/>
                <a:latin typeface="+mn-lt"/>
                <a:ea typeface="+mn-ea"/>
                <a:cs typeface="+mn-cs"/>
              </a:rPr>
              <a:t>Fulfilled Prophecy (past)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00CC"/>
                </a:solidFill>
                <a:effectLst/>
                <a:uLnTx/>
                <a:uFillTx/>
                <a:latin typeface="+mn-lt"/>
                <a:ea typeface="+mn-ea"/>
                <a:cs typeface="+mn-cs"/>
              </a:rPr>
              <a:t>This strengthens your faith in God’s Word</a:t>
            </a:r>
            <a:endParaRPr kumimoji="0" lang="en-US" sz="3200" b="1" i="0" u="none" strike="noStrike" kern="1200" cap="none" spc="0" normalizeH="0" baseline="0" noProof="0" dirty="0">
              <a:ln>
                <a:noFill/>
              </a:ln>
              <a:solidFill>
                <a:srgbClr val="0000CC"/>
              </a:solidFill>
              <a:effectLst/>
              <a:uLnTx/>
              <a:uFillTx/>
              <a:latin typeface="+mn-lt"/>
              <a:ea typeface="+mn-ea"/>
              <a:cs typeface="+mn-cs"/>
            </a:endParaRPr>
          </a:p>
        </p:txBody>
      </p:sp>
      <p:sp>
        <p:nvSpPr>
          <p:cNvPr id="5" name="Subtitle 2"/>
          <p:cNvSpPr txBox="1">
            <a:spLocks/>
          </p:cNvSpPr>
          <p:nvPr/>
        </p:nvSpPr>
        <p:spPr>
          <a:xfrm>
            <a:off x="152400" y="4724400"/>
            <a:ext cx="8839200" cy="198120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mn-lt"/>
                <a:ea typeface="+mn-ea"/>
                <a:cs typeface="+mn-cs"/>
              </a:rPr>
              <a:t>Look at John 2:13-21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500" b="1" dirty="0" smtClean="0">
                <a:solidFill>
                  <a:srgbClr val="006600"/>
                </a:solidFill>
              </a:rPr>
              <a:t>The Jew Prophecy is a pattern or a sign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1" i="0" u="none" strike="noStrike" kern="1200" cap="none" spc="0" normalizeH="0" baseline="0" noProof="0" dirty="0" smtClean="0">
                <a:ln>
                  <a:noFill/>
                </a:ln>
                <a:solidFill>
                  <a:srgbClr val="006600"/>
                </a:solidFill>
                <a:effectLst/>
                <a:uLnTx/>
                <a:uFillTx/>
                <a:latin typeface="+mn-lt"/>
                <a:ea typeface="+mn-ea"/>
                <a:cs typeface="+mn-cs"/>
              </a:rPr>
              <a:t>To the</a:t>
            </a:r>
            <a:r>
              <a:rPr kumimoji="0" lang="en-US" sz="3500" b="1" i="0" u="none" strike="noStrike" kern="1200" cap="none" spc="0" normalizeH="0" noProof="0" dirty="0" smtClean="0">
                <a:ln>
                  <a:noFill/>
                </a:ln>
                <a:solidFill>
                  <a:srgbClr val="006600"/>
                </a:solidFill>
                <a:effectLst/>
                <a:uLnTx/>
                <a:uFillTx/>
                <a:latin typeface="+mn-lt"/>
                <a:ea typeface="+mn-ea"/>
                <a:cs typeface="+mn-cs"/>
              </a:rPr>
              <a:t> Western mind Prophecy is predictive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noProof="0" dirty="0" smtClean="0">
              <a:ln>
                <a:noFill/>
              </a:ln>
              <a:solidFill>
                <a:srgbClr val="006600"/>
              </a:solidFill>
              <a:effectLst/>
              <a:uLnTx/>
              <a:uFillTx/>
              <a:latin typeface="+mn-lt"/>
              <a:ea typeface="+mn-ea"/>
              <a:cs typeface="+mn-cs"/>
            </a:endParaRPr>
          </a:p>
          <a:p>
            <a:pPr algn="ctr">
              <a:spcBef>
                <a:spcPct val="20000"/>
              </a:spcBef>
              <a:defRPr/>
            </a:pPr>
            <a:r>
              <a:rPr lang="en-US" sz="2000" b="1" dirty="0" smtClean="0"/>
              <a:t>1 Corinthians 1:22</a:t>
            </a:r>
            <a:r>
              <a:rPr lang="en-US" sz="2000" dirty="0" smtClean="0"/>
              <a:t>  </a:t>
            </a:r>
            <a:r>
              <a:rPr lang="en-US" sz="2000" i="1" dirty="0" smtClean="0"/>
              <a:t>For the Jews require a sign, and the Greeks seek after wisdom: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0000CC"/>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0" y="5334000"/>
            <a:ext cx="9144000" cy="1219200"/>
          </a:xfrm>
          <a:prstGeom prst="rect">
            <a:avLst/>
          </a:prstGeom>
        </p:spPr>
        <p:txBody>
          <a:bodyPr vert="horz" lIns="91440" tIns="45720" rIns="91440" bIns="45720" rtlCol="0">
            <a:noAutofit/>
          </a:bodyPr>
          <a:lstStyle/>
          <a:p>
            <a:r>
              <a:rPr lang="en-US" sz="1600" b="1" dirty="0" smtClean="0"/>
              <a:t>Matthew 12:38-40  </a:t>
            </a:r>
            <a:r>
              <a:rPr lang="en-US" sz="1600" dirty="0" smtClean="0"/>
              <a:t>Then certain of the scribes and of the Pharisees answered, saying, Master, </a:t>
            </a:r>
            <a:r>
              <a:rPr lang="en-US" sz="1600" b="1" dirty="0" smtClean="0"/>
              <a:t>we would see a sign from thee.      </a:t>
            </a:r>
            <a:r>
              <a:rPr lang="en-US" sz="1600" i="1" dirty="0" smtClean="0">
                <a:solidFill>
                  <a:srgbClr val="0000CC"/>
                </a:solidFill>
              </a:rPr>
              <a:t>We think they were asking for an on-the-spot-miracle but they weren’t</a:t>
            </a:r>
          </a:p>
          <a:p>
            <a:r>
              <a:rPr lang="en-US" sz="1600" dirty="0" smtClean="0"/>
              <a:t>39  But he answered and said unto them, An evil and adulterous generation </a:t>
            </a:r>
            <a:r>
              <a:rPr lang="en-US" sz="1600" dirty="0" err="1" smtClean="0"/>
              <a:t>seeketh</a:t>
            </a:r>
            <a:r>
              <a:rPr lang="en-US" sz="1600" dirty="0" smtClean="0"/>
              <a:t> after a sign; </a:t>
            </a:r>
            <a:r>
              <a:rPr lang="en-US" sz="1600" b="1" dirty="0" smtClean="0"/>
              <a:t>and there shall no sign be given to it, but the sign of the prophet Jonas: </a:t>
            </a:r>
          </a:p>
          <a:p>
            <a:r>
              <a:rPr lang="en-US" sz="1600" dirty="0" smtClean="0"/>
              <a:t>40  For as Jonas was three days and three nights in the whale's belly; so shall the Son of man be three days and three nights in the heart of the earth. </a:t>
            </a:r>
          </a:p>
        </p:txBody>
      </p:sp>
      <p:sp>
        <p:nvSpPr>
          <p:cNvPr id="6" name="Subtitle 2"/>
          <p:cNvSpPr txBox="1">
            <a:spLocks/>
          </p:cNvSpPr>
          <p:nvPr/>
        </p:nvSpPr>
        <p:spPr>
          <a:xfrm>
            <a:off x="1143000" y="0"/>
            <a:ext cx="8839200" cy="144780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mn-lt"/>
                <a:ea typeface="+mn-ea"/>
                <a:cs typeface="+mn-cs"/>
              </a:rPr>
              <a:t>John 2:13-21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rgbClr val="006600"/>
                </a:solidFill>
              </a:rPr>
              <a:t>The Jew Prophecy is a pattern or a sign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6600"/>
                </a:solidFill>
                <a:effectLst/>
                <a:uLnTx/>
                <a:uFillTx/>
                <a:latin typeface="+mn-lt"/>
                <a:ea typeface="+mn-ea"/>
                <a:cs typeface="+mn-cs"/>
              </a:rPr>
              <a:t>To the</a:t>
            </a:r>
            <a:r>
              <a:rPr kumimoji="0" lang="en-US" sz="3200" b="1" i="0" u="none" strike="noStrike" kern="1200" cap="none" spc="0" normalizeH="0" noProof="0" dirty="0" smtClean="0">
                <a:ln>
                  <a:noFill/>
                </a:ln>
                <a:solidFill>
                  <a:srgbClr val="006600"/>
                </a:solidFill>
                <a:effectLst/>
                <a:uLnTx/>
                <a:uFillTx/>
                <a:latin typeface="+mn-lt"/>
                <a:ea typeface="+mn-ea"/>
                <a:cs typeface="+mn-cs"/>
              </a:rPr>
              <a:t> Western mind Prophecy is predictive</a:t>
            </a:r>
            <a:endParaRPr kumimoji="0" lang="en-US" sz="3200" b="1" i="0" u="none" strike="noStrike" kern="1200" cap="none" spc="0" normalizeH="0" baseline="0" noProof="0" dirty="0">
              <a:ln>
                <a:noFill/>
              </a:ln>
              <a:solidFill>
                <a:srgbClr val="0000CC"/>
              </a:solidFill>
              <a:effectLst/>
              <a:uLnTx/>
              <a:uFillTx/>
              <a:latin typeface="+mn-lt"/>
              <a:ea typeface="+mn-ea"/>
              <a:cs typeface="+mn-cs"/>
            </a:endParaRPr>
          </a:p>
        </p:txBody>
      </p:sp>
      <p:sp>
        <p:nvSpPr>
          <p:cNvPr id="9" name="Subtitle 2"/>
          <p:cNvSpPr txBox="1">
            <a:spLocks/>
          </p:cNvSpPr>
          <p:nvPr/>
        </p:nvSpPr>
        <p:spPr>
          <a:xfrm>
            <a:off x="1905000" y="1219200"/>
            <a:ext cx="7391400" cy="3810000"/>
          </a:xfrm>
          <a:prstGeom prst="rect">
            <a:avLst/>
          </a:prstGeom>
        </p:spPr>
        <p:txBody>
          <a:bodyPr vert="horz" lIns="91440" tIns="45720" rIns="91440" bIns="45720" rtlCol="0">
            <a:noAutofit/>
          </a:bodyPr>
          <a:lstStyle/>
          <a:p>
            <a:r>
              <a:rPr lang="en-US" sz="1600" b="1" dirty="0" smtClean="0"/>
              <a:t>John 2:13-21  </a:t>
            </a:r>
            <a:r>
              <a:rPr lang="en-US" sz="1600" dirty="0" smtClean="0"/>
              <a:t>And the Jews' </a:t>
            </a:r>
            <a:r>
              <a:rPr lang="en-US" sz="1600" dirty="0" err="1" smtClean="0"/>
              <a:t>passover</a:t>
            </a:r>
            <a:r>
              <a:rPr lang="en-US" sz="1600" dirty="0" smtClean="0"/>
              <a:t> was at hand, and Jesus went up to Jerusalem, </a:t>
            </a:r>
          </a:p>
          <a:p>
            <a:r>
              <a:rPr lang="en-US" sz="1600" dirty="0" smtClean="0"/>
              <a:t>14  And found in the temple those that sold oxen and sheep and doves, and the changers of money sitting: </a:t>
            </a:r>
          </a:p>
          <a:p>
            <a:r>
              <a:rPr lang="en-US" sz="1600" dirty="0" smtClean="0"/>
              <a:t>15  And when he had made a scourge of small cords, he drove them all out of the temple, and the sheep, and the oxen; and poured out the changers' money, and overthrew the tables; </a:t>
            </a:r>
          </a:p>
          <a:p>
            <a:r>
              <a:rPr lang="en-US" sz="1600" dirty="0" smtClean="0"/>
              <a:t>16  And said unto them that sold doves, Take these things hence; make not my Father's house an house of merchandise. </a:t>
            </a:r>
          </a:p>
          <a:p>
            <a:r>
              <a:rPr lang="en-US" sz="1600" dirty="0" smtClean="0"/>
              <a:t>17  And his disciples remembered that it was written, The zeal of </a:t>
            </a:r>
            <a:r>
              <a:rPr lang="en-US" sz="1600" dirty="0" err="1" smtClean="0"/>
              <a:t>thine</a:t>
            </a:r>
            <a:r>
              <a:rPr lang="en-US" sz="1600" dirty="0" smtClean="0"/>
              <a:t> house hath eaten me up. </a:t>
            </a:r>
          </a:p>
          <a:p>
            <a:r>
              <a:rPr lang="en-US" sz="1600" dirty="0" smtClean="0"/>
              <a:t>18  Then answered the Jews and said unto him, </a:t>
            </a:r>
            <a:r>
              <a:rPr lang="en-US" sz="1600" b="1" dirty="0" smtClean="0"/>
              <a:t>What sign </a:t>
            </a:r>
            <a:r>
              <a:rPr lang="en-US" sz="1600" b="1" dirty="0" err="1" smtClean="0"/>
              <a:t>shewest</a:t>
            </a:r>
            <a:r>
              <a:rPr lang="en-US" sz="1600" b="1" dirty="0" smtClean="0"/>
              <a:t> thou unto us</a:t>
            </a:r>
            <a:r>
              <a:rPr lang="en-US" sz="1600" dirty="0" smtClean="0"/>
              <a:t>, seeing that thou doest these things? </a:t>
            </a:r>
          </a:p>
          <a:p>
            <a:r>
              <a:rPr lang="en-US" sz="1600" dirty="0" smtClean="0"/>
              <a:t>19  Jesus answered and said unto them, Destroy this temple, and in three days I will raise it up. </a:t>
            </a:r>
          </a:p>
          <a:p>
            <a:r>
              <a:rPr lang="en-US" sz="1600" dirty="0" smtClean="0"/>
              <a:t>20  Then said the Jews, Forty and six years was this temple in building, and wilt thou rear it up in three days? </a:t>
            </a:r>
          </a:p>
          <a:p>
            <a:r>
              <a:rPr lang="en-US" sz="1600" dirty="0" smtClean="0"/>
              <a:t>21  But he </a:t>
            </a:r>
            <a:r>
              <a:rPr lang="en-US" sz="1600" dirty="0" err="1" smtClean="0"/>
              <a:t>spake</a:t>
            </a:r>
            <a:r>
              <a:rPr lang="en-US" sz="1600" dirty="0" smtClean="0"/>
              <a:t> of the temple of his body.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up)">
                                      <p:cBhvr>
                                        <p:cTn id="45" dur="500"/>
                                        <p:tgtEl>
                                          <p:spTgt spid="5">
                                            <p:txEl>
                                              <p:pRg st="0" end="0"/>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up)">
                                      <p:cBhvr>
                                        <p:cTn id="48" dur="500"/>
                                        <p:tgtEl>
                                          <p:spTgt spid="5">
                                            <p:txEl>
                                              <p:pRg st="1" end="1"/>
                                            </p:tx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wipe(up)">
                                      <p:cBhvr>
                                        <p:cTn id="5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1143000" y="0"/>
            <a:ext cx="8839200" cy="762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mn-lt"/>
                <a:ea typeface="+mn-ea"/>
                <a:cs typeface="+mn-cs"/>
              </a:rPr>
              <a:t>Signs </a:t>
            </a:r>
            <a:r>
              <a:rPr lang="en-US" sz="3200" b="1" dirty="0" smtClean="0"/>
              <a:t>or Patterns of Prophecy in the O.T.</a:t>
            </a:r>
            <a:endParaRPr kumimoji="0" lang="en-US" sz="3200" b="1" i="0" u="none" strike="noStrike" kern="1200" cap="none" spc="0" normalizeH="0" baseline="0" noProof="0" dirty="0">
              <a:ln>
                <a:noFill/>
              </a:ln>
              <a:solidFill>
                <a:srgbClr val="0000CC"/>
              </a:solidFill>
              <a:effectLst/>
              <a:uLnTx/>
              <a:uFillTx/>
              <a:latin typeface="+mn-lt"/>
              <a:ea typeface="+mn-ea"/>
              <a:cs typeface="+mn-cs"/>
            </a:endParaRPr>
          </a:p>
        </p:txBody>
      </p:sp>
      <p:sp>
        <p:nvSpPr>
          <p:cNvPr id="9" name="Subtitle 2"/>
          <p:cNvSpPr txBox="1">
            <a:spLocks/>
          </p:cNvSpPr>
          <p:nvPr/>
        </p:nvSpPr>
        <p:spPr>
          <a:xfrm>
            <a:off x="1905000" y="1371600"/>
            <a:ext cx="7391400" cy="3886200"/>
          </a:xfrm>
          <a:prstGeom prst="rect">
            <a:avLst/>
          </a:prstGeom>
        </p:spPr>
        <p:txBody>
          <a:bodyPr vert="horz" lIns="91440" tIns="45720" rIns="91440" bIns="45720" rtlCol="0">
            <a:noAutofit/>
          </a:bodyPr>
          <a:lstStyle/>
          <a:p>
            <a:pPr>
              <a:lnSpc>
                <a:spcPct val="150000"/>
              </a:lnSpc>
            </a:pPr>
            <a:r>
              <a:rPr lang="en-US" sz="3200" b="1" dirty="0" smtClean="0"/>
              <a:t>The Feasts of Jehovah – Leviticus 23</a:t>
            </a:r>
          </a:p>
          <a:p>
            <a:pPr>
              <a:lnSpc>
                <a:spcPct val="150000"/>
              </a:lnSpc>
            </a:pPr>
            <a:r>
              <a:rPr lang="en-US" sz="3200" b="1" i="1" dirty="0" smtClean="0"/>
              <a:t>The Tabernacle </a:t>
            </a:r>
            <a:r>
              <a:rPr lang="en-US" sz="2800" i="1" dirty="0" smtClean="0"/>
              <a:t>46 chapters of typology</a:t>
            </a:r>
          </a:p>
          <a:p>
            <a:pPr>
              <a:lnSpc>
                <a:spcPct val="150000"/>
              </a:lnSpc>
            </a:pPr>
            <a:r>
              <a:rPr lang="en-US" sz="3200" b="1" dirty="0" smtClean="0"/>
              <a:t>Nebuchadnezzar’s Dream – Daniel 2</a:t>
            </a:r>
          </a:p>
          <a:p>
            <a:pPr>
              <a:lnSpc>
                <a:spcPct val="150000"/>
              </a:lnSpc>
            </a:pPr>
            <a:r>
              <a:rPr lang="en-US" sz="3200" b="1" dirty="0" smtClean="0"/>
              <a:t>Daniel’s 70 weeks – Daniel 9</a:t>
            </a:r>
          </a:p>
          <a:p>
            <a:endParaRPr lang="en-US" sz="2800" i="1" dirty="0" smtClean="0"/>
          </a:p>
          <a:p>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76200" y="0"/>
            <a:ext cx="92839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My Goals In Teaching Prophecy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52400" y="990600"/>
            <a:ext cx="8839200" cy="5447645"/>
          </a:xfrm>
          <a:prstGeom prst="rect">
            <a:avLst/>
          </a:prstGeom>
          <a:noFill/>
        </p:spPr>
        <p:txBody>
          <a:bodyPr wrap="square" rtlCol="0">
            <a:spAutoFit/>
          </a:bodyPr>
          <a:lstStyle/>
          <a:p>
            <a:pPr marL="342900" indent="-342900">
              <a:buAutoNum type="arabicPeriod"/>
            </a:pPr>
            <a:r>
              <a:rPr lang="en-US" b="1" dirty="0" smtClean="0">
                <a:solidFill>
                  <a:srgbClr val="0000CC"/>
                </a:solidFill>
              </a:rPr>
              <a:t>I would like passages in the Bible to make sense when you read them.</a:t>
            </a:r>
          </a:p>
          <a:p>
            <a:r>
              <a:rPr lang="en-US" b="1" dirty="0" smtClean="0"/>
              <a:t>Psalm 65:12-13</a:t>
            </a:r>
            <a:r>
              <a:rPr lang="en-US" dirty="0" smtClean="0"/>
              <a:t>  </a:t>
            </a:r>
            <a:r>
              <a:rPr lang="en-US" i="1" dirty="0" smtClean="0"/>
              <a:t>They drop upon the pastures of the wilderness: and </a:t>
            </a:r>
            <a:r>
              <a:rPr lang="en-US" b="1" i="1" dirty="0" smtClean="0"/>
              <a:t>the little hills rejoice </a:t>
            </a:r>
            <a:r>
              <a:rPr lang="en-US" i="1" dirty="0" smtClean="0"/>
              <a:t>on every side. </a:t>
            </a:r>
          </a:p>
          <a:p>
            <a:pPr marL="342900" indent="-342900">
              <a:buAutoNum type="arabicPlain" startAt="13"/>
            </a:pPr>
            <a:r>
              <a:rPr lang="en-US" i="1" dirty="0" smtClean="0"/>
              <a:t>The pastures are clothed with flocks; </a:t>
            </a:r>
            <a:r>
              <a:rPr lang="en-US" b="1" i="1" dirty="0" smtClean="0"/>
              <a:t>the valleys </a:t>
            </a:r>
            <a:r>
              <a:rPr lang="en-US" i="1" dirty="0" smtClean="0"/>
              <a:t>also are covered over with corn; they </a:t>
            </a:r>
            <a:r>
              <a:rPr lang="en-US" b="1" i="1" dirty="0" smtClean="0"/>
              <a:t>shout for joy, they also sing. </a:t>
            </a:r>
          </a:p>
          <a:p>
            <a:pPr marL="342900" indent="-342900"/>
            <a:endParaRPr lang="en-US" b="1" i="1" dirty="0" smtClean="0"/>
          </a:p>
          <a:p>
            <a:r>
              <a:rPr lang="en-US" b="1" dirty="0" smtClean="0"/>
              <a:t>Psalm 96:10-13</a:t>
            </a:r>
            <a:r>
              <a:rPr lang="en-US" dirty="0" smtClean="0"/>
              <a:t>  </a:t>
            </a:r>
            <a:r>
              <a:rPr lang="en-US" i="1" dirty="0" smtClean="0"/>
              <a:t>Say among the heathen that the LORD </a:t>
            </a:r>
            <a:r>
              <a:rPr lang="en-US" i="1" dirty="0" err="1" smtClean="0"/>
              <a:t>reigneth</a:t>
            </a:r>
            <a:r>
              <a:rPr lang="en-US" i="1" dirty="0" smtClean="0"/>
              <a:t>: the world also shall be established that it shall not be moved: he shall judge the people righteously. </a:t>
            </a:r>
          </a:p>
          <a:p>
            <a:r>
              <a:rPr lang="en-US" i="1" dirty="0" smtClean="0"/>
              <a:t>11  Let the </a:t>
            </a:r>
            <a:r>
              <a:rPr lang="en-US" b="1" i="1" dirty="0" smtClean="0"/>
              <a:t>heavens rejoice</a:t>
            </a:r>
            <a:r>
              <a:rPr lang="en-US" i="1" dirty="0" smtClean="0"/>
              <a:t>, and let the </a:t>
            </a:r>
            <a:r>
              <a:rPr lang="en-US" b="1" i="1" dirty="0" smtClean="0"/>
              <a:t>earth be glad</a:t>
            </a:r>
            <a:r>
              <a:rPr lang="en-US" i="1" dirty="0" smtClean="0"/>
              <a:t>; let the sea roar, and the </a:t>
            </a:r>
            <a:r>
              <a:rPr lang="en-US" i="1" dirty="0" err="1" smtClean="0"/>
              <a:t>fulness</a:t>
            </a:r>
            <a:r>
              <a:rPr lang="en-US" i="1" dirty="0" smtClean="0"/>
              <a:t> thereof. </a:t>
            </a:r>
          </a:p>
          <a:p>
            <a:r>
              <a:rPr lang="en-US" i="1" dirty="0" smtClean="0"/>
              <a:t>12  Let the </a:t>
            </a:r>
            <a:r>
              <a:rPr lang="en-US" b="1" i="1" dirty="0" smtClean="0"/>
              <a:t>field be joyful</a:t>
            </a:r>
            <a:r>
              <a:rPr lang="en-US" i="1" dirty="0" smtClean="0"/>
              <a:t>, and all that is therein: then shall all the </a:t>
            </a:r>
            <a:r>
              <a:rPr lang="en-US" b="1" i="1" dirty="0" smtClean="0"/>
              <a:t>trees of the wood rejoice </a:t>
            </a:r>
          </a:p>
          <a:p>
            <a:pPr marL="342900" indent="-342900">
              <a:buAutoNum type="arabicPlain" startAt="13"/>
            </a:pPr>
            <a:r>
              <a:rPr lang="en-US" i="1" dirty="0" smtClean="0"/>
              <a:t>Before the LORD: </a:t>
            </a:r>
            <a:r>
              <a:rPr lang="en-US" b="1" i="1" dirty="0" smtClean="0">
                <a:solidFill>
                  <a:srgbClr val="006600"/>
                </a:solidFill>
              </a:rPr>
              <a:t>for he cometh, for he cometh to judge the earth: </a:t>
            </a:r>
            <a:r>
              <a:rPr lang="en-US" i="1" dirty="0" smtClean="0"/>
              <a:t>he shall judge the world with righteousness, and the people with his truth. </a:t>
            </a:r>
          </a:p>
          <a:p>
            <a:pPr marL="342900" indent="-342900"/>
            <a:endParaRPr lang="en-US" i="1" dirty="0" smtClean="0"/>
          </a:p>
          <a:p>
            <a:pPr marL="342900" indent="-342900"/>
            <a:r>
              <a:rPr lang="en-US" b="1" dirty="0" smtClean="0"/>
              <a:t>Isaiah 55:12</a:t>
            </a:r>
            <a:r>
              <a:rPr lang="en-US" dirty="0" smtClean="0"/>
              <a:t>  </a:t>
            </a:r>
            <a:r>
              <a:rPr lang="en-US" i="1" dirty="0" smtClean="0"/>
              <a:t>For ye shall go out with joy, and be led forth with peace: the </a:t>
            </a:r>
            <a:r>
              <a:rPr lang="en-US" b="1" i="1" dirty="0" smtClean="0"/>
              <a:t>mountains and the hills shall break forth before you into singing</a:t>
            </a:r>
            <a:r>
              <a:rPr lang="en-US" i="1" dirty="0" smtClean="0"/>
              <a:t>, and all the </a:t>
            </a:r>
            <a:r>
              <a:rPr lang="en-US" b="1" i="1" dirty="0" smtClean="0"/>
              <a:t>trees of the field shall clap their hands</a:t>
            </a:r>
            <a:r>
              <a:rPr lang="en-US" i="1" dirty="0" smtClean="0"/>
              <a:t>. </a:t>
            </a:r>
          </a:p>
          <a:p>
            <a:pPr marL="342900" indent="-342900"/>
            <a:endParaRPr lang="en-US" i="1" dirty="0" smtClean="0"/>
          </a:p>
          <a:p>
            <a:pPr marL="342900" indent="-342900"/>
            <a:r>
              <a:rPr lang="en-US" sz="2400" b="1" dirty="0" smtClean="0"/>
              <a:t>The answer to how these things that can be is found in Romans 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t>Introduction to the Jewish or Biblical Prophetic Calendar</a:t>
            </a:r>
            <a:endParaRPr lang="en-US" dirty="0"/>
          </a:p>
        </p:txBody>
      </p:sp>
      <p:sp>
        <p:nvSpPr>
          <p:cNvPr id="3" name="TextBox 2"/>
          <p:cNvSpPr txBox="1"/>
          <p:nvPr/>
        </p:nvSpPr>
        <p:spPr>
          <a:xfrm>
            <a:off x="533400" y="1447800"/>
            <a:ext cx="2362200" cy="369332"/>
          </a:xfrm>
          <a:prstGeom prst="rect">
            <a:avLst/>
          </a:prstGeom>
          <a:noFill/>
        </p:spPr>
        <p:txBody>
          <a:bodyPr wrap="square" rtlCol="0">
            <a:spAutoFit/>
          </a:bodyPr>
          <a:lstStyle/>
          <a:p>
            <a:r>
              <a:rPr lang="en-US" b="1" dirty="0" smtClean="0"/>
              <a:t>We use a lunar year</a:t>
            </a:r>
            <a:endParaRPr lang="en-US" b="1" dirty="0"/>
          </a:p>
        </p:txBody>
      </p:sp>
      <p:sp>
        <p:nvSpPr>
          <p:cNvPr id="4" name="TextBox 3"/>
          <p:cNvSpPr txBox="1"/>
          <p:nvPr/>
        </p:nvSpPr>
        <p:spPr>
          <a:xfrm>
            <a:off x="4495800" y="1447800"/>
            <a:ext cx="4648200" cy="369332"/>
          </a:xfrm>
          <a:prstGeom prst="rect">
            <a:avLst/>
          </a:prstGeom>
          <a:noFill/>
        </p:spPr>
        <p:txBody>
          <a:bodyPr wrap="square" rtlCol="0">
            <a:spAutoFit/>
          </a:bodyPr>
          <a:lstStyle/>
          <a:p>
            <a:r>
              <a:rPr lang="en-US" b="1" dirty="0" smtClean="0"/>
              <a:t>The Jewish calendar was 12 months of 30 days</a:t>
            </a:r>
            <a:endParaRPr lang="en-US" b="1" dirty="0"/>
          </a:p>
        </p:txBody>
      </p:sp>
      <p:pic>
        <p:nvPicPr>
          <p:cNvPr id="5" name="Picture 4" descr="jewish months calendar.gif"/>
          <p:cNvPicPr>
            <a:picLocks noChangeAspect="1"/>
          </p:cNvPicPr>
          <p:nvPr/>
        </p:nvPicPr>
        <p:blipFill>
          <a:blip r:embed="rId3" cstate="print"/>
          <a:stretch>
            <a:fillRect/>
          </a:stretch>
        </p:blipFill>
        <p:spPr>
          <a:xfrm>
            <a:off x="4191000" y="2266950"/>
            <a:ext cx="4953000" cy="4591050"/>
          </a:xfrm>
          <a:prstGeom prst="rect">
            <a:avLst/>
          </a:prstGeom>
        </p:spPr>
      </p:pic>
      <p:pic>
        <p:nvPicPr>
          <p:cNvPr id="6" name="Content Placeholder 3" descr="sun-moon.jpg"/>
          <p:cNvPicPr>
            <a:picLocks noChangeAspect="1"/>
          </p:cNvPicPr>
          <p:nvPr/>
        </p:nvPicPr>
        <p:blipFill>
          <a:blip r:embed="rId4" cstate="print"/>
          <a:srcRect/>
          <a:stretch>
            <a:fillRect/>
          </a:stretch>
        </p:blipFill>
        <p:spPr bwMode="auto">
          <a:xfrm>
            <a:off x="0" y="2977655"/>
            <a:ext cx="4190999" cy="3118345"/>
          </a:xfrm>
          <a:prstGeom prst="rect">
            <a:avLst/>
          </a:prstGeom>
          <a:noFill/>
          <a:ln w="9525">
            <a:noFill/>
            <a:miter lim="800000"/>
            <a:headEnd/>
            <a:tailEnd/>
          </a:ln>
        </p:spPr>
      </p:pic>
      <p:sp>
        <p:nvSpPr>
          <p:cNvPr id="7" name="Rectangle 3"/>
          <p:cNvSpPr>
            <a:spLocks noChangeArrowheads="1"/>
          </p:cNvSpPr>
          <p:nvPr/>
        </p:nvSpPr>
        <p:spPr bwMode="auto">
          <a:xfrm>
            <a:off x="228600" y="5410200"/>
            <a:ext cx="3733800" cy="707886"/>
          </a:xfrm>
          <a:prstGeom prst="rect">
            <a:avLst/>
          </a:prstGeom>
          <a:noFill/>
          <a:ln w="9525">
            <a:noFill/>
            <a:miter lim="800000"/>
            <a:headEnd/>
            <a:tailEnd/>
          </a:ln>
        </p:spPr>
        <p:txBody>
          <a:bodyPr wrap="square">
            <a:spAutoFit/>
          </a:bodyPr>
          <a:lstStyle/>
          <a:p>
            <a:r>
              <a:rPr lang="en-US" sz="4000" b="1" dirty="0">
                <a:solidFill>
                  <a:srgbClr val="FFFF00"/>
                </a:solidFill>
              </a:rPr>
              <a:t>365.24199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t>The Feasts of Jehovah</a:t>
            </a:r>
            <a:r>
              <a:rPr lang="en-US" dirty="0" smtClean="0"/>
              <a:t/>
            </a:r>
            <a:br>
              <a:rPr lang="en-US" dirty="0" smtClean="0"/>
            </a:br>
            <a:r>
              <a:rPr lang="en-US" dirty="0" smtClean="0"/>
              <a:t>Leviticus 23</a:t>
            </a:r>
            <a:endParaRPr lang="en-US" dirty="0"/>
          </a:p>
        </p:txBody>
      </p:sp>
      <p:pic>
        <p:nvPicPr>
          <p:cNvPr id="3" name="Picture 2" descr="Feasts-of-Jehovah 01.jpg"/>
          <p:cNvPicPr>
            <a:picLocks noChangeAspect="1"/>
          </p:cNvPicPr>
          <p:nvPr/>
        </p:nvPicPr>
        <p:blipFill>
          <a:blip r:embed="rId3" cstate="print">
            <a:lum bright="-13000" contrast="23000"/>
          </a:blip>
          <a:stretch>
            <a:fillRect/>
          </a:stretch>
        </p:blipFill>
        <p:spPr>
          <a:xfrm>
            <a:off x="-29172" y="1371600"/>
            <a:ext cx="9173172" cy="3352800"/>
          </a:xfrm>
          <a:prstGeom prst="rect">
            <a:avLst/>
          </a:prstGeom>
          <a:effectLst>
            <a:outerShdw blurRad="50800" dist="38100" dir="2700000" algn="tl" rotWithShape="0">
              <a:prstClr val="black">
                <a:alpha val="40000"/>
              </a:prstClr>
            </a:outerShdw>
          </a:effectLst>
        </p:spPr>
      </p:pic>
      <p:pic>
        <p:nvPicPr>
          <p:cNvPr id="5" name="Picture 4" descr="Calandar of the Feasts of Israel.bmp"/>
          <p:cNvPicPr>
            <a:picLocks noChangeAspect="1"/>
          </p:cNvPicPr>
          <p:nvPr/>
        </p:nvPicPr>
        <p:blipFill>
          <a:blip r:embed="rId4" cstate="print"/>
          <a:stretch>
            <a:fillRect/>
          </a:stretch>
        </p:blipFill>
        <p:spPr>
          <a:xfrm>
            <a:off x="0" y="2676144"/>
            <a:ext cx="9144000" cy="4181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t>The Feasts of Jehovah</a:t>
            </a:r>
            <a:r>
              <a:rPr lang="en-US" dirty="0" smtClean="0"/>
              <a:t/>
            </a:r>
            <a:br>
              <a:rPr lang="en-US" dirty="0" smtClean="0"/>
            </a:br>
            <a:r>
              <a:rPr lang="en-US" dirty="0" smtClean="0"/>
              <a:t>Leviticus 23</a:t>
            </a:r>
            <a:endParaRPr lang="en-US" dirty="0"/>
          </a:p>
        </p:txBody>
      </p:sp>
      <p:pic>
        <p:nvPicPr>
          <p:cNvPr id="3" name="Picture 2" descr="Jewish and Western calendar.bmp"/>
          <p:cNvPicPr>
            <a:picLocks noChangeAspect="1"/>
          </p:cNvPicPr>
          <p:nvPr/>
        </p:nvPicPr>
        <p:blipFill>
          <a:blip r:embed="rId3" cstate="print"/>
          <a:stretch>
            <a:fillRect/>
          </a:stretch>
        </p:blipFill>
        <p:spPr>
          <a:xfrm>
            <a:off x="762000" y="1371600"/>
            <a:ext cx="7422778" cy="5486400"/>
          </a:xfrm>
          <a:prstGeom prst="rect">
            <a:avLst/>
          </a:prstGeom>
        </p:spPr>
      </p:pic>
      <p:sp>
        <p:nvSpPr>
          <p:cNvPr id="4" name="Rectangle 3"/>
          <p:cNvSpPr/>
          <p:nvPr/>
        </p:nvSpPr>
        <p:spPr>
          <a:xfrm>
            <a:off x="762000" y="4038600"/>
            <a:ext cx="1676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144780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1981200"/>
            <a:ext cx="1600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 y="5867400"/>
            <a:ext cx="2438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flipV="1">
            <a:off x="5257800" y="2133600"/>
            <a:ext cx="914400" cy="76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72200" y="1905000"/>
            <a:ext cx="1371600" cy="400110"/>
          </a:xfrm>
          <a:prstGeom prst="rect">
            <a:avLst/>
          </a:prstGeom>
          <a:noFill/>
        </p:spPr>
        <p:txBody>
          <a:bodyPr wrap="square" rtlCol="0">
            <a:spAutoFit/>
          </a:bodyPr>
          <a:lstStyle/>
          <a:p>
            <a:r>
              <a:rPr lang="en-US" sz="2000" b="1" dirty="0" err="1" smtClean="0"/>
              <a:t>Firstfruits</a:t>
            </a:r>
            <a:endParaRPr lang="en-US" sz="2000" b="1" dirty="0"/>
          </a:p>
        </p:txBody>
      </p:sp>
      <p:sp>
        <p:nvSpPr>
          <p:cNvPr id="13" name="TextBox 12"/>
          <p:cNvSpPr txBox="1"/>
          <p:nvPr/>
        </p:nvSpPr>
        <p:spPr>
          <a:xfrm>
            <a:off x="304800" y="1600200"/>
            <a:ext cx="3352800" cy="707886"/>
          </a:xfrm>
          <a:prstGeom prst="rect">
            <a:avLst/>
          </a:prstGeom>
          <a:noFill/>
        </p:spPr>
        <p:txBody>
          <a:bodyPr wrap="square" rtlCol="0">
            <a:spAutoFit/>
          </a:bodyPr>
          <a:lstStyle/>
          <a:p>
            <a:r>
              <a:rPr lang="en-US" sz="2000" b="1" dirty="0" smtClean="0">
                <a:solidFill>
                  <a:srgbClr val="0000CC"/>
                </a:solidFill>
              </a:rPr>
              <a:t>The first 4 have been fulfilled exactly by Jesus Christ</a:t>
            </a:r>
            <a:endParaRPr lang="en-US" sz="2000" b="1" dirty="0">
              <a:solidFill>
                <a:srgbClr val="0000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219200"/>
          </a:xfrm>
        </p:spPr>
        <p:txBody>
          <a:bodyPr/>
          <a:lstStyle/>
          <a:p>
            <a:r>
              <a:rPr lang="en-US" b="1" dirty="0" smtClean="0"/>
              <a:t>The Tabernacle</a:t>
            </a:r>
            <a:endParaRPr lang="en-US" dirty="0"/>
          </a:p>
        </p:txBody>
      </p:sp>
      <p:pic>
        <p:nvPicPr>
          <p:cNvPr id="3" name="Picture 2" descr="Tabernacle and Shekinah Glory 05.bmp"/>
          <p:cNvPicPr>
            <a:picLocks noChangeAspect="1"/>
          </p:cNvPicPr>
          <p:nvPr/>
        </p:nvPicPr>
        <p:blipFill>
          <a:blip r:embed="rId3" cstate="print"/>
          <a:stretch>
            <a:fillRect/>
          </a:stretch>
        </p:blipFill>
        <p:spPr>
          <a:xfrm>
            <a:off x="0" y="990600"/>
            <a:ext cx="9144000" cy="5364480"/>
          </a:xfrm>
          <a:prstGeom prst="rect">
            <a:avLst/>
          </a:prstGeom>
        </p:spPr>
      </p:pic>
      <p:pic>
        <p:nvPicPr>
          <p:cNvPr id="7" name="Picture 6" descr="Tabernacle02.jpg"/>
          <p:cNvPicPr>
            <a:picLocks noChangeAspect="1"/>
          </p:cNvPicPr>
          <p:nvPr/>
        </p:nvPicPr>
        <p:blipFill>
          <a:blip r:embed="rId4" cstate="print"/>
          <a:stretch>
            <a:fillRect/>
          </a:stretch>
        </p:blipFill>
        <p:spPr>
          <a:xfrm>
            <a:off x="381000" y="845185"/>
            <a:ext cx="8519794" cy="5555615"/>
          </a:xfrm>
          <a:prstGeom prst="rect">
            <a:avLst/>
          </a:prstGeom>
        </p:spPr>
      </p:pic>
      <p:pic>
        <p:nvPicPr>
          <p:cNvPr id="9" name="Picture 8" descr="Tabernacle01.jpg"/>
          <p:cNvPicPr>
            <a:picLocks noChangeAspect="1"/>
          </p:cNvPicPr>
          <p:nvPr/>
        </p:nvPicPr>
        <p:blipFill>
          <a:blip r:embed="rId5" cstate="print"/>
          <a:srcRect t="13333"/>
          <a:stretch>
            <a:fillRect/>
          </a:stretch>
        </p:blipFill>
        <p:spPr>
          <a:xfrm>
            <a:off x="152401" y="914400"/>
            <a:ext cx="8839200" cy="5943600"/>
          </a:xfrm>
          <a:prstGeom prst="rect">
            <a:avLst/>
          </a:prstGeom>
        </p:spPr>
      </p:pic>
      <p:pic>
        <p:nvPicPr>
          <p:cNvPr id="10" name="Picture 9" descr="tabernacleLayout.bmp"/>
          <p:cNvPicPr>
            <a:picLocks noChangeAspect="1"/>
          </p:cNvPicPr>
          <p:nvPr/>
        </p:nvPicPr>
        <p:blipFill>
          <a:blip r:embed="rId6" cstate="print"/>
          <a:stretch>
            <a:fillRect/>
          </a:stretch>
        </p:blipFill>
        <p:spPr>
          <a:xfrm>
            <a:off x="29497" y="1532082"/>
            <a:ext cx="9114503" cy="4281054"/>
          </a:xfrm>
          <a:prstGeom prst="rect">
            <a:avLst/>
          </a:prstGeom>
        </p:spPr>
      </p:pic>
      <p:pic>
        <p:nvPicPr>
          <p:cNvPr id="8" name="Picture 7" descr="Tabernacle Tent and inside.bmp"/>
          <p:cNvPicPr>
            <a:picLocks noChangeAspect="1"/>
          </p:cNvPicPr>
          <p:nvPr/>
        </p:nvPicPr>
        <p:blipFill>
          <a:blip r:embed="rId7" cstate="print"/>
          <a:stretch>
            <a:fillRect/>
          </a:stretch>
        </p:blipFill>
        <p:spPr>
          <a:xfrm>
            <a:off x="597376" y="864108"/>
            <a:ext cx="8013224" cy="5993891"/>
          </a:xfrm>
          <a:prstGeom prst="rect">
            <a:avLst/>
          </a:prstGeom>
        </p:spPr>
      </p:pic>
      <p:pic>
        <p:nvPicPr>
          <p:cNvPr id="11" name="Picture 10" descr="Tabernacle_Ark_of_Covenant_with_cherubim.jpg"/>
          <p:cNvPicPr>
            <a:picLocks noChangeAspect="1"/>
          </p:cNvPicPr>
          <p:nvPr/>
        </p:nvPicPr>
        <p:blipFill>
          <a:blip r:embed="rId8" cstate="print"/>
          <a:stretch>
            <a:fillRect/>
          </a:stretch>
        </p:blipFill>
        <p:spPr>
          <a:xfrm>
            <a:off x="609600" y="838200"/>
            <a:ext cx="8026400"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219200"/>
          </a:xfrm>
        </p:spPr>
        <p:txBody>
          <a:bodyPr>
            <a:normAutofit fontScale="90000"/>
          </a:bodyPr>
          <a:lstStyle/>
          <a:p>
            <a:r>
              <a:rPr lang="en-US" b="1" dirty="0" smtClean="0">
                <a:ln>
                  <a:solidFill>
                    <a:schemeClr val="tx1"/>
                  </a:solidFill>
                </a:ln>
                <a:solidFill>
                  <a:schemeClr val="bg1"/>
                </a:solidFill>
              </a:rPr>
              <a:t>Nebuchadnezzar’s Dream</a:t>
            </a:r>
            <a:r>
              <a:rPr lang="en-US" b="1" dirty="0" smtClean="0"/>
              <a:t/>
            </a:r>
            <a:br>
              <a:rPr lang="en-US" b="1" dirty="0" smtClean="0"/>
            </a:br>
            <a:r>
              <a:rPr lang="en-US" b="1" dirty="0" smtClean="0"/>
              <a:t>Daniel 2</a:t>
            </a:r>
            <a:endParaRPr lang="en-US" b="1" dirty="0"/>
          </a:p>
        </p:txBody>
      </p:sp>
      <p:sp>
        <p:nvSpPr>
          <p:cNvPr id="4" name="TextBox 3"/>
          <p:cNvSpPr txBox="1"/>
          <p:nvPr/>
        </p:nvSpPr>
        <p:spPr>
          <a:xfrm>
            <a:off x="533400" y="1676400"/>
            <a:ext cx="8382000" cy="923330"/>
          </a:xfrm>
          <a:prstGeom prst="rect">
            <a:avLst/>
          </a:prstGeom>
          <a:noFill/>
        </p:spPr>
        <p:txBody>
          <a:bodyPr wrap="square" rtlCol="0">
            <a:spAutoFit/>
          </a:bodyPr>
          <a:lstStyle/>
          <a:p>
            <a:r>
              <a:rPr lang="en-US" b="1" dirty="0" smtClean="0"/>
              <a:t>Greatest chapter of prophecy in the Word of God.</a:t>
            </a:r>
          </a:p>
          <a:p>
            <a:r>
              <a:rPr lang="en-US" b="1" dirty="0" smtClean="0"/>
              <a:t>From Babylon to the end of the Millennium is 3,500 years.</a:t>
            </a:r>
          </a:p>
          <a:p>
            <a:r>
              <a:rPr lang="en-US" b="1" dirty="0" smtClean="0"/>
              <a:t>This is why modernists and liberals hate the book of Daniel more than any other book.</a:t>
            </a:r>
            <a:endParaRPr lang="en-US" b="1" dirty="0"/>
          </a:p>
        </p:txBody>
      </p:sp>
      <p:pic>
        <p:nvPicPr>
          <p:cNvPr id="5" name="Picture 4" descr="Neb Image Dan 2.jpg"/>
          <p:cNvPicPr>
            <a:picLocks noChangeAspect="1"/>
          </p:cNvPicPr>
          <p:nvPr/>
        </p:nvPicPr>
        <p:blipFill>
          <a:blip r:embed="rId3" cstate="print"/>
          <a:stretch>
            <a:fillRect/>
          </a:stretch>
        </p:blipFill>
        <p:spPr>
          <a:xfrm>
            <a:off x="838200" y="1134461"/>
            <a:ext cx="7602985" cy="5723539"/>
          </a:xfrm>
          <a:prstGeom prst="rect">
            <a:avLst/>
          </a:prstGeom>
        </p:spPr>
      </p:pic>
      <p:pic>
        <p:nvPicPr>
          <p:cNvPr id="6" name="Picture 5" descr="Nebu-Statue-05-Babylon.jpg"/>
          <p:cNvPicPr>
            <a:picLocks noChangeAspect="1"/>
          </p:cNvPicPr>
          <p:nvPr/>
        </p:nvPicPr>
        <p:blipFill>
          <a:blip r:embed="rId4" cstate="print"/>
          <a:stretch>
            <a:fillRect/>
          </a:stretch>
        </p:blipFill>
        <p:spPr>
          <a:xfrm>
            <a:off x="838200" y="1142498"/>
            <a:ext cx="7618995" cy="5715502"/>
          </a:xfrm>
          <a:prstGeom prst="rect">
            <a:avLst/>
          </a:prstGeom>
        </p:spPr>
      </p:pic>
      <p:sp>
        <p:nvSpPr>
          <p:cNvPr id="16" name="TextBox 15"/>
          <p:cNvSpPr txBox="1"/>
          <p:nvPr/>
        </p:nvSpPr>
        <p:spPr>
          <a:xfrm>
            <a:off x="2438400" y="1905000"/>
            <a:ext cx="2438400" cy="461665"/>
          </a:xfrm>
          <a:prstGeom prst="rect">
            <a:avLst/>
          </a:prstGeom>
          <a:noFill/>
        </p:spPr>
        <p:txBody>
          <a:bodyPr wrap="square" rtlCol="0">
            <a:spAutoFit/>
          </a:bodyPr>
          <a:lstStyle/>
          <a:p>
            <a:pPr algn="ctr"/>
            <a:r>
              <a:rPr lang="en-US" sz="2400" b="1" dirty="0" smtClean="0"/>
              <a:t>606-536 B.C.</a:t>
            </a:r>
            <a:endParaRPr lang="en-US" sz="2400" b="1" dirty="0"/>
          </a:p>
        </p:txBody>
      </p:sp>
      <p:pic>
        <p:nvPicPr>
          <p:cNvPr id="8" name="Picture 7" descr="Nebu-Statue-06-Medo-Persia.jpg"/>
          <p:cNvPicPr>
            <a:picLocks noChangeAspect="1"/>
          </p:cNvPicPr>
          <p:nvPr/>
        </p:nvPicPr>
        <p:blipFill>
          <a:blip r:embed="rId5" cstate="print"/>
          <a:stretch>
            <a:fillRect/>
          </a:stretch>
        </p:blipFill>
        <p:spPr>
          <a:xfrm>
            <a:off x="838200" y="1142498"/>
            <a:ext cx="7618995" cy="5715502"/>
          </a:xfrm>
          <a:prstGeom prst="rect">
            <a:avLst/>
          </a:prstGeom>
        </p:spPr>
      </p:pic>
      <p:sp>
        <p:nvSpPr>
          <p:cNvPr id="17" name="TextBox 16"/>
          <p:cNvSpPr txBox="1"/>
          <p:nvPr/>
        </p:nvSpPr>
        <p:spPr>
          <a:xfrm>
            <a:off x="2362200" y="1904498"/>
            <a:ext cx="2438400" cy="461665"/>
          </a:xfrm>
          <a:prstGeom prst="rect">
            <a:avLst/>
          </a:prstGeom>
          <a:noFill/>
        </p:spPr>
        <p:txBody>
          <a:bodyPr wrap="square" rtlCol="0">
            <a:spAutoFit/>
          </a:bodyPr>
          <a:lstStyle/>
          <a:p>
            <a:pPr algn="ctr"/>
            <a:r>
              <a:rPr lang="en-US" sz="2400" b="1" dirty="0" smtClean="0"/>
              <a:t>536-331 B.C.</a:t>
            </a:r>
            <a:endParaRPr lang="en-US" sz="2400" b="1" dirty="0"/>
          </a:p>
        </p:txBody>
      </p:sp>
      <p:pic>
        <p:nvPicPr>
          <p:cNvPr id="9" name="Picture 8" descr="Nebu-Statue-07-Grecia.jpg"/>
          <p:cNvPicPr>
            <a:picLocks noChangeAspect="1"/>
          </p:cNvPicPr>
          <p:nvPr/>
        </p:nvPicPr>
        <p:blipFill>
          <a:blip r:embed="rId6" cstate="print"/>
          <a:stretch>
            <a:fillRect/>
          </a:stretch>
        </p:blipFill>
        <p:spPr>
          <a:xfrm>
            <a:off x="838200" y="1142498"/>
            <a:ext cx="7618995" cy="5715502"/>
          </a:xfrm>
          <a:prstGeom prst="rect">
            <a:avLst/>
          </a:prstGeom>
        </p:spPr>
      </p:pic>
      <p:sp>
        <p:nvSpPr>
          <p:cNvPr id="12" name="TextBox 11"/>
          <p:cNvSpPr txBox="1"/>
          <p:nvPr/>
        </p:nvSpPr>
        <p:spPr>
          <a:xfrm>
            <a:off x="1905000" y="1905000"/>
            <a:ext cx="3352800" cy="461665"/>
          </a:xfrm>
          <a:prstGeom prst="rect">
            <a:avLst/>
          </a:prstGeom>
          <a:noFill/>
        </p:spPr>
        <p:txBody>
          <a:bodyPr wrap="square" rtlCol="0">
            <a:spAutoFit/>
          </a:bodyPr>
          <a:lstStyle/>
          <a:p>
            <a:pPr algn="ctr"/>
            <a:r>
              <a:rPr lang="en-US" sz="2400" b="1" dirty="0" smtClean="0"/>
              <a:t>331-27 B.C.</a:t>
            </a:r>
            <a:endParaRPr lang="en-US" sz="2400" b="1" dirty="0"/>
          </a:p>
        </p:txBody>
      </p:sp>
      <p:pic>
        <p:nvPicPr>
          <p:cNvPr id="10" name="Picture 9" descr="Nebu-Statue-08-Roman.jpg"/>
          <p:cNvPicPr>
            <a:picLocks noChangeAspect="1"/>
          </p:cNvPicPr>
          <p:nvPr/>
        </p:nvPicPr>
        <p:blipFill>
          <a:blip r:embed="rId7" cstate="print"/>
          <a:stretch>
            <a:fillRect/>
          </a:stretch>
        </p:blipFill>
        <p:spPr>
          <a:xfrm>
            <a:off x="838200" y="1152921"/>
            <a:ext cx="7620000" cy="5705079"/>
          </a:xfrm>
          <a:prstGeom prst="rect">
            <a:avLst/>
          </a:prstGeom>
        </p:spPr>
      </p:pic>
      <p:pic>
        <p:nvPicPr>
          <p:cNvPr id="13" name="Picture 12" descr="Stone Cut Out Without Hands.jpg"/>
          <p:cNvPicPr>
            <a:picLocks noChangeAspect="1"/>
          </p:cNvPicPr>
          <p:nvPr/>
        </p:nvPicPr>
        <p:blipFill>
          <a:blip r:embed="rId8" cstate="print"/>
          <a:stretch>
            <a:fillRect/>
          </a:stretch>
        </p:blipFill>
        <p:spPr>
          <a:xfrm>
            <a:off x="838200" y="1143001"/>
            <a:ext cx="7618999" cy="5714999"/>
          </a:xfrm>
          <a:prstGeom prst="rect">
            <a:avLst/>
          </a:prstGeom>
        </p:spPr>
      </p:pic>
      <p:sp>
        <p:nvSpPr>
          <p:cNvPr id="14" name="TextBox 13"/>
          <p:cNvSpPr txBox="1"/>
          <p:nvPr/>
        </p:nvSpPr>
        <p:spPr>
          <a:xfrm>
            <a:off x="914400" y="5029201"/>
            <a:ext cx="3429000" cy="1692771"/>
          </a:xfrm>
          <a:prstGeom prst="rect">
            <a:avLst/>
          </a:prstGeom>
          <a:noFill/>
        </p:spPr>
        <p:txBody>
          <a:bodyPr wrap="square" rtlCol="0">
            <a:spAutoFit/>
          </a:bodyPr>
          <a:lstStyle/>
          <a:p>
            <a:r>
              <a:rPr lang="en-US" sz="1300" b="1" dirty="0" smtClean="0">
                <a:solidFill>
                  <a:srgbClr val="FFFF00"/>
                </a:solidFill>
              </a:rPr>
              <a:t>Daniel 2:34</a:t>
            </a:r>
            <a:r>
              <a:rPr lang="en-US" sz="1300" b="1" dirty="0" smtClean="0">
                <a:solidFill>
                  <a:schemeClr val="bg1"/>
                </a:solidFill>
              </a:rPr>
              <a:t>  … a stone was cut out without hands, which smote the image upon his feet </a:t>
            </a:r>
            <a:r>
              <a:rPr lang="en-US" sz="1300" b="1" i="1" dirty="0" smtClean="0">
                <a:solidFill>
                  <a:schemeClr val="bg1"/>
                </a:solidFill>
              </a:rPr>
              <a:t>that were of iron and clay, and brake them to pieces. </a:t>
            </a:r>
          </a:p>
          <a:p>
            <a:r>
              <a:rPr lang="en-US" sz="1300" b="1" dirty="0" smtClean="0">
                <a:solidFill>
                  <a:srgbClr val="FFFF00"/>
                </a:solidFill>
              </a:rPr>
              <a:t>Daniel 2:45</a:t>
            </a:r>
            <a:r>
              <a:rPr lang="en-US" sz="1300" b="1" dirty="0" smtClean="0">
                <a:solidFill>
                  <a:schemeClr val="bg1"/>
                </a:solidFill>
              </a:rPr>
              <a:t>  Forasmuch as thou </a:t>
            </a:r>
            <a:r>
              <a:rPr lang="en-US" sz="1300" b="1" dirty="0" err="1" smtClean="0">
                <a:solidFill>
                  <a:schemeClr val="bg1"/>
                </a:solidFill>
              </a:rPr>
              <a:t>sawest</a:t>
            </a:r>
            <a:r>
              <a:rPr lang="en-US" sz="1300" b="1" dirty="0" smtClean="0">
                <a:solidFill>
                  <a:schemeClr val="bg1"/>
                </a:solidFill>
              </a:rPr>
              <a:t> that the stone was cut out of the mountain without hands, and that it brake in pieces the iron, the brass, the clay, the silver, and the gold; … </a:t>
            </a:r>
            <a:endParaRPr lang="en-US" sz="1300" b="1" dirty="0">
              <a:solidFill>
                <a:schemeClr val="bg1"/>
              </a:solidFill>
            </a:endParaRPr>
          </a:p>
        </p:txBody>
      </p:sp>
      <p:sp>
        <p:nvSpPr>
          <p:cNvPr id="15" name="TextBox 14"/>
          <p:cNvSpPr txBox="1"/>
          <p:nvPr/>
        </p:nvSpPr>
        <p:spPr>
          <a:xfrm>
            <a:off x="2819400" y="3505201"/>
            <a:ext cx="3962400" cy="1200329"/>
          </a:xfrm>
          <a:prstGeom prst="rect">
            <a:avLst/>
          </a:prstGeom>
          <a:noFill/>
        </p:spPr>
        <p:txBody>
          <a:bodyPr wrap="square" rtlCol="0">
            <a:spAutoFit/>
          </a:bodyPr>
          <a:lstStyle/>
          <a:p>
            <a:r>
              <a:rPr lang="en-US" b="1" dirty="0" smtClean="0">
                <a:ln w="6350">
                  <a:solidFill>
                    <a:schemeClr val="bg1">
                      <a:alpha val="49000"/>
                    </a:schemeClr>
                  </a:solidFill>
                </a:ln>
              </a:rPr>
              <a:t>Revelation 11:15  …The kingdoms of this world are become </a:t>
            </a:r>
            <a:r>
              <a:rPr lang="en-US" b="1" i="1" dirty="0" smtClean="0">
                <a:ln w="6350">
                  <a:solidFill>
                    <a:schemeClr val="bg1">
                      <a:alpha val="49000"/>
                    </a:schemeClr>
                  </a:solidFill>
                </a:ln>
              </a:rPr>
              <a:t>the kingdoms of our Lord, and of his Christ; and he shall reign for ever and ever.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down)">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2000"/>
                                        <p:tgtEl>
                                          <p:spTgt spid="14">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xEl>
                                              <p:pRg st="1" end="1"/>
                                            </p:txEl>
                                          </p:spTgt>
                                        </p:tgtEl>
                                        <p:attrNameLst>
                                          <p:attrName>style.visibility</p:attrName>
                                        </p:attrNameLst>
                                      </p:cBhvr>
                                      <p:to>
                                        <p:strVal val="visible"/>
                                      </p:to>
                                    </p:set>
                                    <p:animEffect transition="in" filter="fade">
                                      <p:cBhvr>
                                        <p:cTn id="60" dur="2000"/>
                                        <p:tgtEl>
                                          <p:spTgt spid="1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lef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2" grpId="0" build="allAtOnce"/>
      <p:bldP spid="14" grpId="0" build="allAtOnce"/>
      <p:bldP spid="1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600199"/>
          </a:xfrm>
        </p:spPr>
        <p:txBody>
          <a:bodyPr>
            <a:normAutofit fontScale="90000"/>
          </a:bodyPr>
          <a:lstStyle/>
          <a:p>
            <a:r>
              <a:rPr lang="en-US" b="1" dirty="0" smtClean="0">
                <a:ln>
                  <a:solidFill>
                    <a:schemeClr val="tx1"/>
                  </a:solidFill>
                </a:ln>
                <a:solidFill>
                  <a:schemeClr val="bg1"/>
                </a:solidFill>
              </a:rPr>
              <a:t>Nebuchadnezzar’s Dream</a:t>
            </a:r>
            <a:r>
              <a:rPr lang="en-US" b="1" dirty="0" smtClean="0"/>
              <a:t/>
            </a:r>
            <a:br>
              <a:rPr lang="en-US" b="1" dirty="0" smtClean="0"/>
            </a:br>
            <a:r>
              <a:rPr lang="en-US" sz="3600" b="1" dirty="0" smtClean="0"/>
              <a:t>Daniel 2   Man’s impression of himself</a:t>
            </a:r>
            <a:br>
              <a:rPr lang="en-US" sz="3600" b="1" dirty="0" smtClean="0"/>
            </a:br>
            <a:r>
              <a:rPr lang="en-US" sz="3600" b="1" dirty="0" smtClean="0"/>
              <a:t>Daniel 7   </a:t>
            </a:r>
            <a:r>
              <a:rPr lang="en-US" sz="2200" dirty="0" smtClean="0">
                <a:solidFill>
                  <a:srgbClr val="FF0000"/>
                </a:solidFill>
              </a:rPr>
              <a:t>(Daniel’s Vision) </a:t>
            </a:r>
            <a:r>
              <a:rPr lang="en-US" sz="3600" b="1" dirty="0" smtClean="0"/>
              <a:t>How God Sees Us</a:t>
            </a:r>
            <a:endParaRPr lang="en-US" sz="3600" b="1" dirty="0"/>
          </a:p>
        </p:txBody>
      </p:sp>
      <p:pic>
        <p:nvPicPr>
          <p:cNvPr id="5" name="Picture 4" descr="Neb Image Dan 2.jpg"/>
          <p:cNvPicPr>
            <a:picLocks noChangeAspect="1"/>
          </p:cNvPicPr>
          <p:nvPr/>
        </p:nvPicPr>
        <p:blipFill>
          <a:blip r:embed="rId3" cstate="print"/>
          <a:stretch>
            <a:fillRect/>
          </a:stretch>
        </p:blipFill>
        <p:spPr>
          <a:xfrm>
            <a:off x="1676400" y="2383649"/>
            <a:ext cx="5943600" cy="4474351"/>
          </a:xfrm>
          <a:prstGeom prst="rect">
            <a:avLst/>
          </a:prstGeom>
        </p:spPr>
      </p:pic>
      <p:pic>
        <p:nvPicPr>
          <p:cNvPr id="12" name="Picture 11" descr="4 Beast Comparison Dan 2 and 7.jpg"/>
          <p:cNvPicPr>
            <a:picLocks noChangeAspect="1"/>
          </p:cNvPicPr>
          <p:nvPr/>
        </p:nvPicPr>
        <p:blipFill>
          <a:blip r:embed="rId4" cstate="print"/>
          <a:srcRect t="7778"/>
          <a:stretch>
            <a:fillRect/>
          </a:stretch>
        </p:blipFill>
        <p:spPr>
          <a:xfrm>
            <a:off x="0" y="1524000"/>
            <a:ext cx="9144000" cy="5334000"/>
          </a:xfrm>
          <a:prstGeom prst="rect">
            <a:avLst/>
          </a:prstGeom>
        </p:spPr>
      </p:pic>
      <p:pic>
        <p:nvPicPr>
          <p:cNvPr id="16" name="Picture 15" descr="4 Beast Comparison Dan 2 and 7 smaller.jpg"/>
          <p:cNvPicPr>
            <a:picLocks noChangeAspect="1"/>
          </p:cNvPicPr>
          <p:nvPr/>
        </p:nvPicPr>
        <p:blipFill>
          <a:blip r:embed="rId5" cstate="print"/>
          <a:stretch>
            <a:fillRect/>
          </a:stretch>
        </p:blipFill>
        <p:spPr>
          <a:xfrm>
            <a:off x="2514600" y="1499779"/>
            <a:ext cx="4038600" cy="53815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lstStyle/>
          <a:p>
            <a:r>
              <a:rPr lang="en-US" b="1" dirty="0" smtClean="0"/>
              <a:t>Daniel’s 70 weeks </a:t>
            </a:r>
            <a:r>
              <a:rPr lang="en-US" dirty="0" smtClean="0"/>
              <a:t>in </a:t>
            </a:r>
            <a:r>
              <a:rPr lang="en-US" i="1" dirty="0" smtClean="0">
                <a:solidFill>
                  <a:srgbClr val="FF0000"/>
                </a:solidFill>
              </a:rPr>
              <a:t>Daniel 9</a:t>
            </a:r>
            <a:endParaRPr lang="en-US" i="1" dirty="0">
              <a:solidFill>
                <a:srgbClr val="FF0000"/>
              </a:solidFill>
            </a:endParaRPr>
          </a:p>
        </p:txBody>
      </p:sp>
      <p:sp>
        <p:nvSpPr>
          <p:cNvPr id="3" name="TextBox 2"/>
          <p:cNvSpPr txBox="1"/>
          <p:nvPr/>
        </p:nvSpPr>
        <p:spPr>
          <a:xfrm>
            <a:off x="152400" y="609600"/>
            <a:ext cx="8839200" cy="5724644"/>
          </a:xfrm>
          <a:prstGeom prst="rect">
            <a:avLst/>
          </a:prstGeom>
          <a:noFill/>
        </p:spPr>
        <p:txBody>
          <a:bodyPr wrap="square" rtlCol="0">
            <a:spAutoFit/>
          </a:bodyPr>
          <a:lstStyle/>
          <a:p>
            <a:r>
              <a:rPr lang="en-US" sz="2000" b="1" dirty="0" smtClean="0"/>
              <a:t>Daniel knew the prophecy that Jeremiah had told of the Babylonian captivity</a:t>
            </a:r>
          </a:p>
          <a:p>
            <a:r>
              <a:rPr lang="en-US" b="1" dirty="0" smtClean="0"/>
              <a:t>Jeremiah 25:9-12</a:t>
            </a:r>
            <a:r>
              <a:rPr lang="en-US" dirty="0" smtClean="0"/>
              <a:t>  Behold, I will send … </a:t>
            </a:r>
            <a:r>
              <a:rPr lang="en-US" dirty="0" err="1" smtClean="0"/>
              <a:t>Nebuchadrezzar</a:t>
            </a:r>
            <a:r>
              <a:rPr lang="en-US" dirty="0" smtClean="0"/>
              <a:t> the king of Babylon, my servant, and will bring them against this land, and against the inhabitants thereof, and against all these nations round about, and will utterly destroy them, and make them an astonishment, and an hissing, and perpetual desolations. </a:t>
            </a:r>
          </a:p>
          <a:p>
            <a:r>
              <a:rPr lang="en-US" dirty="0" smtClean="0"/>
              <a:t>11  And this whole land shall be a desolation, </a:t>
            </a:r>
            <a:r>
              <a:rPr lang="en-US" i="1" dirty="0" smtClean="0"/>
              <a:t>and an astonishment; and these nations shall serve the king of Babylon </a:t>
            </a:r>
            <a:r>
              <a:rPr lang="en-US" b="1" i="1" dirty="0" smtClean="0">
                <a:solidFill>
                  <a:srgbClr val="0000CC"/>
                </a:solidFill>
              </a:rPr>
              <a:t>seventy years. </a:t>
            </a:r>
          </a:p>
          <a:p>
            <a:pPr marL="342900" indent="-342900">
              <a:buAutoNum type="arabicPlain" startAt="12"/>
            </a:pPr>
            <a:r>
              <a:rPr lang="en-US" dirty="0" smtClean="0"/>
              <a:t>And it shall come to pass, </a:t>
            </a:r>
            <a:r>
              <a:rPr lang="en-US" dirty="0" smtClean="0">
                <a:solidFill>
                  <a:srgbClr val="0000CC"/>
                </a:solidFill>
              </a:rPr>
              <a:t>when </a:t>
            </a:r>
            <a:r>
              <a:rPr lang="en-US" b="1" dirty="0" smtClean="0">
                <a:solidFill>
                  <a:srgbClr val="0000CC"/>
                </a:solidFill>
              </a:rPr>
              <a:t>seventy years </a:t>
            </a:r>
            <a:r>
              <a:rPr lang="en-US" dirty="0" smtClean="0">
                <a:solidFill>
                  <a:srgbClr val="0000CC"/>
                </a:solidFill>
              </a:rPr>
              <a:t>are accomplished</a:t>
            </a:r>
            <a:r>
              <a:rPr lang="en-US" dirty="0" smtClean="0"/>
              <a:t>, </a:t>
            </a:r>
            <a:r>
              <a:rPr lang="en-US" i="1" dirty="0" smtClean="0"/>
              <a:t>that I will punish the king of Babylon, …</a:t>
            </a:r>
          </a:p>
          <a:p>
            <a:pPr marL="342900" indent="-342900"/>
            <a:endParaRPr lang="en-US" i="1" dirty="0" smtClean="0"/>
          </a:p>
          <a:p>
            <a:r>
              <a:rPr lang="en-US" sz="2000" b="1" dirty="0" smtClean="0">
                <a:solidFill>
                  <a:srgbClr val="FF0000"/>
                </a:solidFill>
              </a:rPr>
              <a:t>God would fully restore Israel not after the 70 years captivity, but after the 70 week period in Daniel 9:24-27</a:t>
            </a:r>
          </a:p>
          <a:p>
            <a:r>
              <a:rPr lang="en-US" b="1" dirty="0" smtClean="0"/>
              <a:t>God’s program would be finished in seventy heptads, or seventy ‘sevens’ of years. </a:t>
            </a:r>
          </a:p>
          <a:p>
            <a:r>
              <a:rPr lang="en-US" b="1" dirty="0" smtClean="0"/>
              <a:t>Our KJV calls heptads “weeks”.</a:t>
            </a:r>
          </a:p>
          <a:p>
            <a:r>
              <a:rPr lang="en-US" b="1" dirty="0" smtClean="0"/>
              <a:t>History interprets this as 70 x 7 prophetic years = 490 years.</a:t>
            </a:r>
          </a:p>
          <a:p>
            <a:r>
              <a:rPr lang="en-US" b="1" dirty="0" smtClean="0"/>
              <a:t>Today, people think in terms of tens (decades).</a:t>
            </a:r>
          </a:p>
          <a:p>
            <a:r>
              <a:rPr lang="en-US" b="1" dirty="0" smtClean="0"/>
              <a:t>Daniel’s people thought in terms of sevens (heptads).</a:t>
            </a:r>
          </a:p>
          <a:p>
            <a:r>
              <a:rPr lang="en-US" b="1" dirty="0" smtClean="0"/>
              <a:t>Every seventh year was a </a:t>
            </a:r>
            <a:r>
              <a:rPr lang="en-US" b="1" dirty="0" err="1" smtClean="0"/>
              <a:t>sabbath</a:t>
            </a:r>
            <a:r>
              <a:rPr lang="en-US" b="1" dirty="0" smtClean="0"/>
              <a:t> rest year (Leviticus 25:1-7).</a:t>
            </a:r>
          </a:p>
          <a:p>
            <a:r>
              <a:rPr lang="en-US" b="1" dirty="0" smtClean="0"/>
              <a:t>Seven ‘sevens’ = 7 x 7 = 49 years brought Israel to the year of Jubilee (Leviticus 25:8-12).</a:t>
            </a:r>
          </a:p>
          <a:p>
            <a:r>
              <a:rPr lang="en-US" b="1" dirty="0" smtClean="0"/>
              <a:t>70 x 7 years is a span of 490 years.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left)">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left)">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ipe(left)">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lstStyle/>
          <a:p>
            <a:r>
              <a:rPr lang="en-US" b="1" dirty="0" smtClean="0"/>
              <a:t>Daniel’s 70 Weeks</a:t>
            </a:r>
            <a:endParaRPr lang="en-US" dirty="0"/>
          </a:p>
        </p:txBody>
      </p:sp>
      <p:sp>
        <p:nvSpPr>
          <p:cNvPr id="4" name="TextBox 3"/>
          <p:cNvSpPr txBox="1"/>
          <p:nvPr/>
        </p:nvSpPr>
        <p:spPr>
          <a:xfrm>
            <a:off x="685800" y="762000"/>
            <a:ext cx="8001000" cy="646331"/>
          </a:xfrm>
          <a:prstGeom prst="rect">
            <a:avLst/>
          </a:prstGeom>
          <a:noFill/>
        </p:spPr>
        <p:txBody>
          <a:bodyPr wrap="square" rtlCol="0">
            <a:spAutoFit/>
          </a:bodyPr>
          <a:lstStyle/>
          <a:p>
            <a:r>
              <a:rPr lang="en-US" b="1" dirty="0" smtClean="0"/>
              <a:t>540 years before it took place, God predicted the exact day that Messiah would ride into Jerusalem and present Himself Prince of Israel.</a:t>
            </a:r>
            <a:endParaRPr lang="en-US" b="1" dirty="0"/>
          </a:p>
        </p:txBody>
      </p:sp>
      <p:sp>
        <p:nvSpPr>
          <p:cNvPr id="5" name="TextBox 4"/>
          <p:cNvSpPr txBox="1"/>
          <p:nvPr/>
        </p:nvSpPr>
        <p:spPr>
          <a:xfrm>
            <a:off x="0" y="1295400"/>
            <a:ext cx="2286000" cy="646331"/>
          </a:xfrm>
          <a:prstGeom prst="rect">
            <a:avLst/>
          </a:prstGeom>
          <a:noFill/>
        </p:spPr>
        <p:txBody>
          <a:bodyPr wrap="square" rtlCol="0">
            <a:spAutoFit/>
          </a:bodyPr>
          <a:lstStyle/>
          <a:p>
            <a:pPr algn="ctr"/>
            <a:r>
              <a:rPr lang="en-US" b="1" dirty="0" smtClean="0">
                <a:solidFill>
                  <a:srgbClr val="006600"/>
                </a:solidFill>
              </a:rPr>
              <a:t>4 declarations concerning Jerusalem</a:t>
            </a:r>
            <a:endParaRPr lang="en-US" b="1" dirty="0">
              <a:solidFill>
                <a:srgbClr val="006600"/>
              </a:solidFill>
            </a:endParaRPr>
          </a:p>
        </p:txBody>
      </p:sp>
      <p:sp>
        <p:nvSpPr>
          <p:cNvPr id="6" name="Rectangle 5"/>
          <p:cNvSpPr/>
          <p:nvPr/>
        </p:nvSpPr>
        <p:spPr>
          <a:xfrm>
            <a:off x="0" y="2209800"/>
            <a:ext cx="2667000" cy="1384995"/>
          </a:xfrm>
          <a:prstGeom prst="rect">
            <a:avLst/>
          </a:prstGeom>
          <a:noFill/>
        </p:spPr>
        <p:txBody>
          <a:bodyPr wrap="square" lIns="91440" tIns="45720" rIns="91440" bIns="45720">
            <a:spAutoFit/>
          </a:bodyPr>
          <a:lstStyle/>
          <a:p>
            <a:pPr algn="ctr"/>
            <a:r>
              <a:rPr lang="en-US" sz="2400" b="1" dirty="0" smtClean="0">
                <a:ln w="127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Cyrus’ decree October 29, 539 BC</a:t>
            </a:r>
          </a:p>
          <a:p>
            <a:pPr algn="ctr"/>
            <a:r>
              <a:rPr lang="en-US" b="1" dirty="0" smtClean="0">
                <a:ln w="127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to rebuild the temple,</a:t>
            </a:r>
          </a:p>
          <a:p>
            <a:pPr algn="ctr"/>
            <a:r>
              <a:rPr lang="en-US" b="1" dirty="0" smtClean="0">
                <a:ln w="127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not the city.</a:t>
            </a:r>
            <a:endParaRPr lang="en-US" b="1" dirty="0">
              <a:ln w="127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cxnSp>
        <p:nvCxnSpPr>
          <p:cNvPr id="8" name="Straight Connector 7"/>
          <p:cNvCxnSpPr/>
          <p:nvPr/>
        </p:nvCxnSpPr>
        <p:spPr>
          <a:xfrm>
            <a:off x="457200" y="4267200"/>
            <a:ext cx="6096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1400" y="4267200"/>
            <a:ext cx="1524000" cy="183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Vertical Scroll 15"/>
          <p:cNvSpPr/>
          <p:nvPr/>
        </p:nvSpPr>
        <p:spPr>
          <a:xfrm>
            <a:off x="76200" y="4419600"/>
            <a:ext cx="533400" cy="3810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495800"/>
            <a:ext cx="533400" cy="276999"/>
          </a:xfrm>
          <a:prstGeom prst="rect">
            <a:avLst/>
          </a:prstGeom>
          <a:noFill/>
        </p:spPr>
        <p:txBody>
          <a:bodyPr wrap="square" rtlCol="0">
            <a:spAutoFit/>
          </a:bodyPr>
          <a:lstStyle/>
          <a:p>
            <a:r>
              <a:rPr lang="en-US" sz="1200" b="1" dirty="0" smtClean="0"/>
              <a:t>539</a:t>
            </a:r>
            <a:endParaRPr lang="en-US" sz="1200" b="1" dirty="0"/>
          </a:p>
        </p:txBody>
      </p:sp>
      <p:sp>
        <p:nvSpPr>
          <p:cNvPr id="18" name="Rectangle 17"/>
          <p:cNvSpPr/>
          <p:nvPr/>
        </p:nvSpPr>
        <p:spPr>
          <a:xfrm>
            <a:off x="0" y="2057400"/>
            <a:ext cx="2667000" cy="2215991"/>
          </a:xfrm>
          <a:prstGeom prst="rect">
            <a:avLst/>
          </a:prstGeom>
          <a:noFill/>
        </p:spPr>
        <p:txBody>
          <a:bodyPr wrap="square" lIns="91440" tIns="45720" rIns="91440" bIns="45720">
            <a:spAutoFit/>
          </a:bodyPr>
          <a:lstStyle/>
          <a:p>
            <a:pPr algn="ctr"/>
            <a:r>
              <a:rPr lang="en-US" sz="2400" b="1" dirty="0" smtClean="0">
                <a:ln>
                  <a:solidFill>
                    <a:schemeClr val="accent6">
                      <a:lumMod val="75000"/>
                    </a:schemeClr>
                  </a:solidFill>
                </a:ln>
                <a:solidFill>
                  <a:schemeClr val="accent6">
                    <a:lumMod val="50000"/>
                  </a:schemeClr>
                </a:solidFill>
              </a:rPr>
              <a:t>Darius I decree in 512 BC</a:t>
            </a:r>
            <a:endParaRPr lang="en-US" sz="2400" dirty="0" smtClean="0">
              <a:ln>
                <a:solidFill>
                  <a:schemeClr val="accent6">
                    <a:lumMod val="75000"/>
                  </a:schemeClr>
                </a:solidFill>
              </a:ln>
              <a:solidFill>
                <a:schemeClr val="accent6">
                  <a:lumMod val="50000"/>
                </a:schemeClr>
              </a:solidFill>
            </a:endParaRPr>
          </a:p>
          <a:p>
            <a:pPr algn="ctr"/>
            <a:r>
              <a:rPr lang="en-US" b="1" dirty="0" smtClean="0">
                <a:ln>
                  <a:solidFill>
                    <a:schemeClr val="accent6">
                      <a:lumMod val="75000"/>
                    </a:schemeClr>
                  </a:solidFill>
                </a:ln>
                <a:solidFill>
                  <a:schemeClr val="accent6">
                    <a:lumMod val="50000"/>
                  </a:schemeClr>
                </a:solidFill>
              </a:rPr>
              <a:t>Darius searched out</a:t>
            </a:r>
          </a:p>
          <a:p>
            <a:pPr algn="ctr"/>
            <a:r>
              <a:rPr lang="en-US" b="1" dirty="0" smtClean="0">
                <a:ln>
                  <a:solidFill>
                    <a:schemeClr val="accent6">
                      <a:lumMod val="75000"/>
                    </a:schemeClr>
                  </a:solidFill>
                </a:ln>
                <a:solidFill>
                  <a:schemeClr val="accent6">
                    <a:lumMod val="50000"/>
                  </a:schemeClr>
                </a:solidFill>
              </a:rPr>
              <a:t>Cyrus’ decree, and then issued a decree himself in 512 BC confirming Cyrus’ original decree</a:t>
            </a:r>
            <a:endParaRPr lang="en-US" b="1" dirty="0">
              <a:ln>
                <a:solidFill>
                  <a:schemeClr val="accent6">
                    <a:lumMod val="75000"/>
                  </a:schemeClr>
                </a:solidFill>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sp>
        <p:nvSpPr>
          <p:cNvPr id="19" name="&quot;No&quot; Symbol 18"/>
          <p:cNvSpPr/>
          <p:nvPr/>
        </p:nvSpPr>
        <p:spPr>
          <a:xfrm>
            <a:off x="152400" y="4419600"/>
            <a:ext cx="457200" cy="457200"/>
          </a:xfrm>
          <a:prstGeom prst="noSmoking">
            <a:avLst/>
          </a:prstGeom>
          <a:solidFill>
            <a:srgbClr val="FF0000">
              <a:alpha val="3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81000" y="5029200"/>
            <a:ext cx="533400" cy="276999"/>
          </a:xfrm>
          <a:prstGeom prst="rect">
            <a:avLst/>
          </a:prstGeom>
          <a:noFill/>
        </p:spPr>
        <p:txBody>
          <a:bodyPr wrap="square" rtlCol="0">
            <a:spAutoFit/>
          </a:bodyPr>
          <a:lstStyle/>
          <a:p>
            <a:r>
              <a:rPr lang="en-US" sz="1200" b="1" dirty="0" smtClean="0"/>
              <a:t>512</a:t>
            </a:r>
            <a:endParaRPr lang="en-US" sz="1200" b="1" dirty="0"/>
          </a:p>
        </p:txBody>
      </p:sp>
      <p:sp>
        <p:nvSpPr>
          <p:cNvPr id="21" name="&quot;No&quot; Symbol 20"/>
          <p:cNvSpPr/>
          <p:nvPr/>
        </p:nvSpPr>
        <p:spPr>
          <a:xfrm>
            <a:off x="304800" y="4953000"/>
            <a:ext cx="457200" cy="457200"/>
          </a:xfrm>
          <a:prstGeom prst="noSmoking">
            <a:avLst/>
          </a:prstGeom>
          <a:solidFill>
            <a:srgbClr val="FF0000">
              <a:alpha val="3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Vertical Scroll 21"/>
          <p:cNvSpPr/>
          <p:nvPr/>
        </p:nvSpPr>
        <p:spPr>
          <a:xfrm>
            <a:off x="304800" y="4953000"/>
            <a:ext cx="533400" cy="3810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1828800"/>
            <a:ext cx="2667000" cy="2400657"/>
          </a:xfrm>
          <a:prstGeom prst="rect">
            <a:avLst/>
          </a:prstGeom>
          <a:noFill/>
        </p:spPr>
        <p:txBody>
          <a:bodyPr wrap="square" lIns="91440" tIns="45720" rIns="91440" bIns="45720">
            <a:spAutoFit/>
          </a:bodyPr>
          <a:lstStyle/>
          <a:p>
            <a:pPr algn="ctr"/>
            <a:r>
              <a:rPr lang="en-US" sz="2400" b="1" dirty="0" err="1" smtClean="0">
                <a:ln>
                  <a:solidFill>
                    <a:schemeClr val="accent6">
                      <a:lumMod val="75000"/>
                    </a:schemeClr>
                  </a:solidFill>
                </a:ln>
                <a:solidFill>
                  <a:schemeClr val="accent6">
                    <a:lumMod val="50000"/>
                  </a:schemeClr>
                </a:solidFill>
              </a:rPr>
              <a:t>Artaxerxes</a:t>
            </a:r>
            <a:r>
              <a:rPr lang="en-US" sz="2400" b="1" dirty="0" smtClean="0">
                <a:ln>
                  <a:solidFill>
                    <a:schemeClr val="accent6">
                      <a:lumMod val="75000"/>
                    </a:schemeClr>
                  </a:solidFill>
                </a:ln>
                <a:solidFill>
                  <a:schemeClr val="accent6">
                    <a:lumMod val="50000"/>
                  </a:schemeClr>
                </a:solidFill>
              </a:rPr>
              <a:t> </a:t>
            </a:r>
            <a:r>
              <a:rPr lang="en-US" sz="2400" b="1" dirty="0" err="1" smtClean="0">
                <a:ln>
                  <a:solidFill>
                    <a:schemeClr val="accent6">
                      <a:lumMod val="75000"/>
                    </a:schemeClr>
                  </a:solidFill>
                </a:ln>
                <a:solidFill>
                  <a:schemeClr val="accent6">
                    <a:lumMod val="50000"/>
                  </a:schemeClr>
                </a:solidFill>
              </a:rPr>
              <a:t>Longimanus</a:t>
            </a:r>
            <a:r>
              <a:rPr lang="en-US" sz="2400" b="1" dirty="0" smtClean="0">
                <a:ln>
                  <a:solidFill>
                    <a:schemeClr val="accent6">
                      <a:lumMod val="75000"/>
                    </a:schemeClr>
                  </a:solidFill>
                </a:ln>
                <a:solidFill>
                  <a:schemeClr val="accent6">
                    <a:lumMod val="50000"/>
                  </a:schemeClr>
                </a:solidFill>
              </a:rPr>
              <a:t>’ decree to Ezra in 457 BC</a:t>
            </a:r>
            <a:endParaRPr lang="en-US" sz="2400" dirty="0" smtClean="0">
              <a:ln>
                <a:solidFill>
                  <a:schemeClr val="accent6">
                    <a:lumMod val="75000"/>
                  </a:schemeClr>
                </a:solidFill>
              </a:ln>
              <a:solidFill>
                <a:schemeClr val="accent6">
                  <a:lumMod val="50000"/>
                </a:schemeClr>
              </a:solidFill>
            </a:endParaRPr>
          </a:p>
          <a:p>
            <a:pPr algn="ctr"/>
            <a:r>
              <a:rPr lang="en-US" dirty="0" smtClean="0">
                <a:ln w="19050">
                  <a:solidFill>
                    <a:schemeClr val="accent6">
                      <a:lumMod val="75000"/>
                    </a:schemeClr>
                  </a:solidFill>
                </a:ln>
                <a:solidFill>
                  <a:schemeClr val="accent6">
                    <a:lumMod val="50000"/>
                  </a:schemeClr>
                </a:solidFill>
              </a:rPr>
              <a:t>This decree concerns finances for animal sacrifices at the temple</a:t>
            </a:r>
            <a:endParaRPr lang="en-US" b="1" dirty="0">
              <a:ln>
                <a:solidFill>
                  <a:schemeClr val="accent6">
                    <a:lumMod val="75000"/>
                  </a:schemeClr>
                </a:solidFill>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sp>
        <p:nvSpPr>
          <p:cNvPr id="24" name="TextBox 23"/>
          <p:cNvSpPr txBox="1"/>
          <p:nvPr/>
        </p:nvSpPr>
        <p:spPr>
          <a:xfrm>
            <a:off x="762000" y="4495800"/>
            <a:ext cx="533400" cy="276999"/>
          </a:xfrm>
          <a:prstGeom prst="rect">
            <a:avLst/>
          </a:prstGeom>
          <a:noFill/>
        </p:spPr>
        <p:txBody>
          <a:bodyPr wrap="square" rtlCol="0">
            <a:spAutoFit/>
          </a:bodyPr>
          <a:lstStyle/>
          <a:p>
            <a:r>
              <a:rPr lang="en-US" sz="1200" b="1" dirty="0" smtClean="0"/>
              <a:t>457</a:t>
            </a:r>
            <a:endParaRPr lang="en-US" sz="1200" b="1" dirty="0"/>
          </a:p>
        </p:txBody>
      </p:sp>
      <p:sp>
        <p:nvSpPr>
          <p:cNvPr id="25" name="&quot;No&quot; Symbol 24"/>
          <p:cNvSpPr/>
          <p:nvPr/>
        </p:nvSpPr>
        <p:spPr>
          <a:xfrm>
            <a:off x="762000" y="4419600"/>
            <a:ext cx="457200" cy="457200"/>
          </a:xfrm>
          <a:prstGeom prst="noSmoking">
            <a:avLst/>
          </a:prstGeom>
          <a:solidFill>
            <a:srgbClr val="FF0000">
              <a:alpha val="3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Vertical Scroll 25"/>
          <p:cNvSpPr/>
          <p:nvPr/>
        </p:nvSpPr>
        <p:spPr>
          <a:xfrm>
            <a:off x="685800" y="4419600"/>
            <a:ext cx="533400" cy="3810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81200"/>
            <a:ext cx="2819400" cy="2123658"/>
          </a:xfrm>
          <a:prstGeom prst="rect">
            <a:avLst/>
          </a:prstGeom>
          <a:noFill/>
        </p:spPr>
        <p:txBody>
          <a:bodyPr wrap="square" lIns="91440" tIns="45720" rIns="91440" bIns="45720">
            <a:spAutoFit/>
          </a:bodyPr>
          <a:lstStyle/>
          <a:p>
            <a:pPr algn="ctr"/>
            <a:r>
              <a:rPr lang="en-US" sz="2400" b="1" dirty="0" err="1" smtClean="0">
                <a:ln>
                  <a:solidFill>
                    <a:srgbClr val="FF0000"/>
                  </a:solidFill>
                </a:ln>
                <a:solidFill>
                  <a:srgbClr val="0000CC"/>
                </a:solidFill>
              </a:rPr>
              <a:t>Artaxerxes</a:t>
            </a:r>
            <a:r>
              <a:rPr lang="en-US" sz="2400" b="1" dirty="0" smtClean="0">
                <a:ln>
                  <a:solidFill>
                    <a:srgbClr val="FF0000"/>
                  </a:solidFill>
                </a:ln>
                <a:solidFill>
                  <a:srgbClr val="0000CC"/>
                </a:solidFill>
              </a:rPr>
              <a:t> </a:t>
            </a:r>
            <a:r>
              <a:rPr lang="en-US" sz="2400" b="1" dirty="0" err="1" smtClean="0">
                <a:ln>
                  <a:solidFill>
                    <a:srgbClr val="FF0000"/>
                  </a:solidFill>
                </a:ln>
                <a:solidFill>
                  <a:srgbClr val="0000CC"/>
                </a:solidFill>
              </a:rPr>
              <a:t>Longimanus</a:t>
            </a:r>
            <a:r>
              <a:rPr lang="en-US" sz="2400" b="1" dirty="0" smtClean="0">
                <a:ln>
                  <a:solidFill>
                    <a:srgbClr val="FF0000"/>
                  </a:solidFill>
                </a:ln>
                <a:solidFill>
                  <a:srgbClr val="0000CC"/>
                </a:solidFill>
              </a:rPr>
              <a:t>’ decree to Nehemiah in March 5, 444 BC</a:t>
            </a:r>
          </a:p>
          <a:p>
            <a:pPr algn="ctr"/>
            <a:r>
              <a:rPr lang="en-US" dirty="0" smtClean="0">
                <a:ln w="19050">
                  <a:solidFill>
                    <a:srgbClr val="FF0000"/>
                  </a:solidFill>
                </a:ln>
                <a:solidFill>
                  <a:srgbClr val="0000CC"/>
                </a:solidFill>
              </a:rPr>
              <a:t>in Nehemiah 2:1-8 to rebuild the wall.  </a:t>
            </a:r>
            <a:endParaRPr lang="en-US" b="1" dirty="0">
              <a:ln w="19050">
                <a:solidFill>
                  <a:srgbClr val="FF0000"/>
                </a:solidFill>
              </a:ln>
              <a:solidFill>
                <a:srgbClr val="0000CC"/>
              </a:solidFill>
              <a:effectLst>
                <a:outerShdw blurRad="50800" dist="40000" dir="5400000" algn="tl" rotWithShape="0">
                  <a:srgbClr val="000000">
                    <a:shade val="5000"/>
                    <a:satMod val="120000"/>
                    <a:alpha val="33000"/>
                  </a:srgbClr>
                </a:outerShdw>
              </a:effectLst>
            </a:endParaRPr>
          </a:p>
        </p:txBody>
      </p:sp>
      <p:sp>
        <p:nvSpPr>
          <p:cNvPr id="28" name="TextBox 27"/>
          <p:cNvSpPr txBox="1"/>
          <p:nvPr/>
        </p:nvSpPr>
        <p:spPr>
          <a:xfrm>
            <a:off x="1295400" y="4495800"/>
            <a:ext cx="762000" cy="461665"/>
          </a:xfrm>
          <a:prstGeom prst="rect">
            <a:avLst/>
          </a:prstGeom>
          <a:noFill/>
        </p:spPr>
        <p:txBody>
          <a:bodyPr wrap="square" rtlCol="0">
            <a:spAutoFit/>
          </a:bodyPr>
          <a:lstStyle/>
          <a:p>
            <a:pPr algn="ctr"/>
            <a:r>
              <a:rPr lang="en-US" sz="1200" b="1" dirty="0" smtClean="0"/>
              <a:t>March 5, 444</a:t>
            </a:r>
            <a:endParaRPr lang="en-US" sz="1200" b="1" dirty="0"/>
          </a:p>
        </p:txBody>
      </p:sp>
      <p:sp>
        <p:nvSpPr>
          <p:cNvPr id="30" name="Vertical Scroll 29"/>
          <p:cNvSpPr/>
          <p:nvPr/>
        </p:nvSpPr>
        <p:spPr>
          <a:xfrm>
            <a:off x="1295400" y="4419600"/>
            <a:ext cx="762000" cy="5334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2209800" y="4724400"/>
            <a:ext cx="1143000" cy="1588"/>
          </a:xfrm>
          <a:prstGeom prst="straightConnector1">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048000" y="4543961"/>
            <a:ext cx="2209836"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69 weeks</a:t>
            </a:r>
          </a:p>
          <a:p>
            <a:pPr algn="ctr"/>
            <a:r>
              <a:rPr lang="en-US" sz="2000" b="1" cap="all" spc="0" dirty="0" smtClean="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69 x 7 = 483 y</a:t>
            </a:r>
            <a:r>
              <a:rPr lang="en-US" sz="2000" b="1" spc="0" dirty="0" smtClean="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ears</a:t>
            </a:r>
            <a:endParaRPr lang="en-US" sz="2000" b="1" cap="all" spc="0" dirty="0" smtClean="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lgn="ctr"/>
            <a:r>
              <a:rPr lang="en-US" sz="2000" b="1" dirty="0" smtClean="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or</a:t>
            </a:r>
          </a:p>
          <a:p>
            <a:pPr algn="ctr"/>
            <a:r>
              <a:rPr lang="en-US" sz="2000" b="1" cap="all" spc="0" dirty="0" smtClean="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173,880 d</a:t>
            </a:r>
            <a:r>
              <a:rPr lang="en-US" sz="2000" b="1" spc="0" dirty="0" smtClean="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ays</a:t>
            </a:r>
            <a:endParaRPr lang="en-US" sz="2000" b="1" cap="all" spc="0" dirty="0">
              <a:ln>
                <a:solidFill>
                  <a:srgbClr val="0070C0"/>
                </a:solidFill>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cxnSp>
        <p:nvCxnSpPr>
          <p:cNvPr id="35" name="Straight Arrow Connector 34"/>
          <p:cNvCxnSpPr/>
          <p:nvPr/>
        </p:nvCxnSpPr>
        <p:spPr>
          <a:xfrm>
            <a:off x="4953000" y="4724400"/>
            <a:ext cx="1143000" cy="1588"/>
          </a:xfrm>
          <a:prstGeom prst="straightConnector1">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6" name="Vertical Scroll 35"/>
          <p:cNvSpPr/>
          <p:nvPr/>
        </p:nvSpPr>
        <p:spPr>
          <a:xfrm>
            <a:off x="6096000" y="4419600"/>
            <a:ext cx="838200" cy="6096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96000" y="4495800"/>
            <a:ext cx="838200" cy="461665"/>
          </a:xfrm>
          <a:prstGeom prst="rect">
            <a:avLst/>
          </a:prstGeom>
          <a:noFill/>
        </p:spPr>
        <p:txBody>
          <a:bodyPr wrap="square" rtlCol="0">
            <a:spAutoFit/>
          </a:bodyPr>
          <a:lstStyle/>
          <a:p>
            <a:pPr algn="ctr"/>
            <a:r>
              <a:rPr lang="en-US" sz="1200" b="1" dirty="0" smtClean="0"/>
              <a:t>March 30, 33 AD</a:t>
            </a:r>
            <a:endParaRPr lang="en-US" sz="1200" b="1" dirty="0"/>
          </a:p>
        </p:txBody>
      </p:sp>
      <p:sp>
        <p:nvSpPr>
          <p:cNvPr id="38" name="Rectangle 37"/>
          <p:cNvSpPr/>
          <p:nvPr/>
        </p:nvSpPr>
        <p:spPr>
          <a:xfrm>
            <a:off x="5029200" y="3429000"/>
            <a:ext cx="2068130" cy="707886"/>
          </a:xfrm>
          <a:prstGeom prst="rect">
            <a:avLst/>
          </a:prstGeom>
          <a:noFill/>
        </p:spPr>
        <p:txBody>
          <a:bodyPr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Unto the Messiah</a:t>
            </a:r>
          </a:p>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Prince</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40" name="Straight Connector 39"/>
          <p:cNvCxnSpPr/>
          <p:nvPr/>
        </p:nvCxnSpPr>
        <p:spPr>
          <a:xfrm rot="5400000">
            <a:off x="3314700" y="4152900"/>
            <a:ext cx="228600" cy="1588"/>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95106" y="4152106"/>
            <a:ext cx="228600" cy="1588"/>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46722" y="3962400"/>
            <a:ext cx="1258678" cy="369332"/>
          </a:xfrm>
          <a:prstGeom prst="rect">
            <a:avLst/>
          </a:prstGeom>
          <a:noFill/>
        </p:spPr>
        <p:txBody>
          <a:bodyPr wrap="none" rtlCol="0">
            <a:spAutoFit/>
          </a:bodyPr>
          <a:lstStyle/>
          <a:p>
            <a:r>
              <a:rPr lang="en-US" b="1" dirty="0" smtClean="0">
                <a:solidFill>
                  <a:srgbClr val="006600"/>
                </a:solidFill>
              </a:rPr>
              <a:t>330-167 BC</a:t>
            </a:r>
            <a:endParaRPr lang="en-US" b="1" dirty="0">
              <a:solidFill>
                <a:srgbClr val="006600"/>
              </a:solidFill>
            </a:endParaRPr>
          </a:p>
        </p:txBody>
      </p:sp>
      <p:cxnSp>
        <p:nvCxnSpPr>
          <p:cNvPr id="44" name="Straight Arrow Connector 43"/>
          <p:cNvCxnSpPr>
            <a:stCxn id="42" idx="1"/>
          </p:cNvCxnSpPr>
          <p:nvPr/>
        </p:nvCxnSpPr>
        <p:spPr>
          <a:xfrm rot="10800000">
            <a:off x="3505200" y="4114800"/>
            <a:ext cx="341522" cy="32266"/>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029200" y="4114800"/>
            <a:ext cx="381000" cy="32266"/>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57600" y="3657600"/>
            <a:ext cx="1620957" cy="430887"/>
          </a:xfrm>
          <a:prstGeom prst="rect">
            <a:avLst/>
          </a:prstGeom>
          <a:noFill/>
        </p:spPr>
        <p:txBody>
          <a:bodyPr wrap="none" rtlCol="0">
            <a:spAutoFit/>
          </a:bodyPr>
          <a:lstStyle/>
          <a:p>
            <a:pPr algn="ctr"/>
            <a:r>
              <a:rPr lang="en-US" sz="1200" b="1" dirty="0" smtClean="0"/>
              <a:t>Daniel 11</a:t>
            </a:r>
          </a:p>
          <a:p>
            <a:pPr algn="ctr"/>
            <a:r>
              <a:rPr lang="en-US" sz="1000" b="1" dirty="0" smtClean="0">
                <a:solidFill>
                  <a:srgbClr val="006600"/>
                </a:solidFill>
              </a:rPr>
              <a:t>Vision of the “Silent Years”</a:t>
            </a:r>
            <a:endParaRPr lang="en-US" sz="1000" b="1" dirty="0">
              <a:solidFill>
                <a:srgbClr val="006600"/>
              </a:solidFill>
            </a:endParaRPr>
          </a:p>
        </p:txBody>
      </p:sp>
      <p:cxnSp>
        <p:nvCxnSpPr>
          <p:cNvPr id="50" name="Straight Arrow Connector 49"/>
          <p:cNvCxnSpPr/>
          <p:nvPr/>
        </p:nvCxnSpPr>
        <p:spPr>
          <a:xfrm rot="5400000">
            <a:off x="6286500" y="3162300"/>
            <a:ext cx="1600200" cy="304800"/>
          </a:xfrm>
          <a:prstGeom prst="straightConnector1">
            <a:avLst/>
          </a:prstGeom>
          <a:ln w="2222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324600" y="1905000"/>
            <a:ext cx="1596334" cy="646331"/>
          </a:xfrm>
          <a:prstGeom prst="rect">
            <a:avLst/>
          </a:prstGeom>
          <a:noFill/>
        </p:spPr>
        <p:txBody>
          <a:bodyPr wrap="none" rtlCol="0">
            <a:spAutoFit/>
          </a:bodyPr>
          <a:lstStyle/>
          <a:p>
            <a:pPr algn="ctr"/>
            <a:r>
              <a:rPr lang="en-US" b="1" dirty="0" smtClean="0"/>
              <a:t>Gentile Church</a:t>
            </a:r>
          </a:p>
          <a:p>
            <a:pPr algn="ctr"/>
            <a:r>
              <a:rPr lang="en-US" b="1" dirty="0" smtClean="0"/>
              <a:t>period or gap</a:t>
            </a:r>
            <a:endParaRPr lang="en-US" b="1" dirty="0"/>
          </a:p>
        </p:txBody>
      </p:sp>
      <p:sp>
        <p:nvSpPr>
          <p:cNvPr id="52" name="Rectangle 51"/>
          <p:cNvSpPr/>
          <p:nvPr/>
        </p:nvSpPr>
        <p:spPr>
          <a:xfrm>
            <a:off x="7391400" y="4724400"/>
            <a:ext cx="152561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70</a:t>
            </a:r>
            <a:r>
              <a:rPr lang="en-US" sz="24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Week</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 name="Rectangle 52"/>
          <p:cNvSpPr/>
          <p:nvPr/>
        </p:nvSpPr>
        <p:spPr>
          <a:xfrm>
            <a:off x="7750044" y="4343400"/>
            <a:ext cx="860556"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 years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55" name="Straight Arrow Connector 54"/>
          <p:cNvCxnSpPr/>
          <p:nvPr/>
        </p:nvCxnSpPr>
        <p:spPr>
          <a:xfrm rot="5400000">
            <a:off x="7809706" y="3848100"/>
            <a:ext cx="685800" cy="1588"/>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259958" y="3166646"/>
            <a:ext cx="1727652" cy="338554"/>
          </a:xfrm>
          <a:prstGeom prst="rect">
            <a:avLst/>
          </a:prstGeom>
          <a:noFill/>
        </p:spPr>
        <p:txBody>
          <a:bodyPr wrap="none" rtlCol="0">
            <a:spAutoFit/>
          </a:bodyPr>
          <a:lstStyle/>
          <a:p>
            <a:r>
              <a:rPr lang="en-US" sz="1600" b="1" dirty="0" smtClean="0">
                <a:solidFill>
                  <a:srgbClr val="C00000"/>
                </a:solidFill>
              </a:rPr>
              <a:t>Midst of the week</a:t>
            </a:r>
            <a:endParaRPr lang="en-US" sz="1600" b="1" dirty="0">
              <a:solidFill>
                <a:srgbClr val="C00000"/>
              </a:solidFill>
            </a:endParaRPr>
          </a:p>
        </p:txBody>
      </p:sp>
      <p:sp>
        <p:nvSpPr>
          <p:cNvPr id="57" name="TextBox 56"/>
          <p:cNvSpPr txBox="1"/>
          <p:nvPr/>
        </p:nvSpPr>
        <p:spPr>
          <a:xfrm>
            <a:off x="7239000" y="3505200"/>
            <a:ext cx="974882" cy="769441"/>
          </a:xfrm>
          <a:prstGeom prst="rect">
            <a:avLst/>
          </a:prstGeom>
          <a:noFill/>
        </p:spPr>
        <p:txBody>
          <a:bodyPr wrap="none" rtlCol="0">
            <a:spAutoFit/>
          </a:bodyPr>
          <a:lstStyle/>
          <a:p>
            <a:pPr algn="ctr"/>
            <a:r>
              <a:rPr lang="en-US" sz="1600" b="1" dirty="0" smtClean="0">
                <a:solidFill>
                  <a:srgbClr val="C00000"/>
                </a:solidFill>
              </a:rPr>
              <a:t>3 ½ yrs</a:t>
            </a:r>
          </a:p>
          <a:p>
            <a:pPr algn="ctr"/>
            <a:r>
              <a:rPr lang="en-US" sz="1400" b="1" dirty="0" smtClean="0">
                <a:solidFill>
                  <a:srgbClr val="C00000"/>
                </a:solidFill>
              </a:rPr>
              <a:t>42 months</a:t>
            </a:r>
          </a:p>
          <a:p>
            <a:pPr algn="ctr"/>
            <a:r>
              <a:rPr lang="en-US" sz="1400" b="1" dirty="0" smtClean="0">
                <a:solidFill>
                  <a:srgbClr val="C00000"/>
                </a:solidFill>
              </a:rPr>
              <a:t>1260 days</a:t>
            </a:r>
            <a:endParaRPr lang="en-US" sz="1400" b="1" dirty="0">
              <a:solidFill>
                <a:srgbClr val="C00000"/>
              </a:solidFill>
            </a:endParaRPr>
          </a:p>
        </p:txBody>
      </p:sp>
      <p:cxnSp>
        <p:nvCxnSpPr>
          <p:cNvPr id="61" name="Straight Arrow Connector 60"/>
          <p:cNvCxnSpPr/>
          <p:nvPr/>
        </p:nvCxnSpPr>
        <p:spPr>
          <a:xfrm rot="5400000" flipH="1" flipV="1">
            <a:off x="6477000" y="4800600"/>
            <a:ext cx="13716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62600" y="5715000"/>
            <a:ext cx="3429000" cy="646331"/>
          </a:xfrm>
          <a:prstGeom prst="rect">
            <a:avLst/>
          </a:prstGeom>
          <a:noFill/>
        </p:spPr>
        <p:txBody>
          <a:bodyPr wrap="square" rtlCol="0">
            <a:spAutoFit/>
          </a:bodyPr>
          <a:lstStyle/>
          <a:p>
            <a:r>
              <a:rPr lang="en-US" b="1" dirty="0" smtClean="0"/>
              <a:t>The Anti-Christ makes a covenant to protect Israel after the Rapture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strVal val="#ppt_w*0.70"/>
                                          </p:val>
                                        </p:tav>
                                        <p:tav tm="100000">
                                          <p:val>
                                            <p:strVal val="#ppt_w"/>
                                          </p:val>
                                        </p:tav>
                                      </p:tavLst>
                                    </p:anim>
                                    <p:anim calcmode="lin" valueType="num">
                                      <p:cBhvr>
                                        <p:cTn id="51" dur="1000" fill="hold"/>
                                        <p:tgtEl>
                                          <p:spTgt spid="19"/>
                                        </p:tgtEl>
                                        <p:attrNameLst>
                                          <p:attrName>ppt_h</p:attrName>
                                        </p:attrNameLst>
                                      </p:cBhvr>
                                      <p:tavLst>
                                        <p:tav tm="0">
                                          <p:val>
                                            <p:strVal val="#ppt_h"/>
                                          </p:val>
                                        </p:tav>
                                        <p:tav tm="100000">
                                          <p:val>
                                            <p:strVal val="#ppt_h"/>
                                          </p:val>
                                        </p:tav>
                                      </p:tavLst>
                                    </p:anim>
                                    <p:animEffect transition="in" filter="fade">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strVal val="#ppt_w*0.70"/>
                                          </p:val>
                                        </p:tav>
                                        <p:tav tm="100000">
                                          <p:val>
                                            <p:strVal val="#ppt_w"/>
                                          </p:val>
                                        </p:tav>
                                      </p:tavLst>
                                    </p:anim>
                                    <p:anim calcmode="lin" valueType="num">
                                      <p:cBhvr>
                                        <p:cTn id="80" dur="1000" fill="hold"/>
                                        <p:tgtEl>
                                          <p:spTgt spid="21"/>
                                        </p:tgtEl>
                                        <p:attrNameLst>
                                          <p:attrName>ppt_h</p:attrName>
                                        </p:attrNameLst>
                                      </p:cBhvr>
                                      <p:tavLst>
                                        <p:tav tm="0">
                                          <p:val>
                                            <p:strVal val="#ppt_h"/>
                                          </p:val>
                                        </p:tav>
                                        <p:tav tm="100000">
                                          <p:val>
                                            <p:strVal val="#ppt_h"/>
                                          </p:val>
                                        </p:tav>
                                      </p:tavLst>
                                    </p:anim>
                                    <p:animEffect transition="in" filter="fade">
                                      <p:cBhvr>
                                        <p:cTn id="81" dur="10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1000" fill="hold"/>
                                        <p:tgtEl>
                                          <p:spTgt spid="25"/>
                                        </p:tgtEl>
                                        <p:attrNameLst>
                                          <p:attrName>ppt_w</p:attrName>
                                        </p:attrNameLst>
                                      </p:cBhvr>
                                      <p:tavLst>
                                        <p:tav tm="0">
                                          <p:val>
                                            <p:strVal val="#ppt_w*0.70"/>
                                          </p:val>
                                        </p:tav>
                                        <p:tav tm="100000">
                                          <p:val>
                                            <p:strVal val="#ppt_w"/>
                                          </p:val>
                                        </p:tav>
                                      </p:tavLst>
                                    </p:anim>
                                    <p:anim calcmode="lin" valueType="num">
                                      <p:cBhvr>
                                        <p:cTn id="109" dur="1000" fill="hold"/>
                                        <p:tgtEl>
                                          <p:spTgt spid="25"/>
                                        </p:tgtEl>
                                        <p:attrNameLst>
                                          <p:attrName>ppt_h</p:attrName>
                                        </p:attrNameLst>
                                      </p:cBhvr>
                                      <p:tavLst>
                                        <p:tav tm="0">
                                          <p:val>
                                            <p:strVal val="#ppt_h"/>
                                          </p:val>
                                        </p:tav>
                                        <p:tav tm="100000">
                                          <p:val>
                                            <p:strVal val="#ppt_h"/>
                                          </p:val>
                                        </p:tav>
                                      </p:tavLst>
                                    </p:anim>
                                    <p:animEffect transition="in" filter="fade">
                                      <p:cBhvr>
                                        <p:cTn id="110" dur="1000"/>
                                        <p:tgtEl>
                                          <p:spTgt spid="25"/>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par>
                                <p:cTn id="118" presetID="53" presetClass="entr" presetSubtype="0"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par>
                                <p:cTn id="123" presetID="53"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p:cTn id="125" dur="500" fill="hold"/>
                                        <p:tgtEl>
                                          <p:spTgt spid="28"/>
                                        </p:tgtEl>
                                        <p:attrNameLst>
                                          <p:attrName>ppt_w</p:attrName>
                                        </p:attrNameLst>
                                      </p:cBhvr>
                                      <p:tavLst>
                                        <p:tav tm="0">
                                          <p:val>
                                            <p:fltVal val="0"/>
                                          </p:val>
                                        </p:tav>
                                        <p:tav tm="100000">
                                          <p:val>
                                            <p:strVal val="#ppt_w"/>
                                          </p:val>
                                        </p:tav>
                                      </p:tavLst>
                                    </p:anim>
                                    <p:anim calcmode="lin" valueType="num">
                                      <p:cBhvr>
                                        <p:cTn id="126" dur="500" fill="hold"/>
                                        <p:tgtEl>
                                          <p:spTgt spid="28"/>
                                        </p:tgtEl>
                                        <p:attrNameLst>
                                          <p:attrName>ppt_h</p:attrName>
                                        </p:attrNameLst>
                                      </p:cBhvr>
                                      <p:tavLst>
                                        <p:tav tm="0">
                                          <p:val>
                                            <p:fltVal val="0"/>
                                          </p:val>
                                        </p:tav>
                                        <p:tav tm="100000">
                                          <p:val>
                                            <p:strVal val="#ppt_h"/>
                                          </p:val>
                                        </p:tav>
                                      </p:tavLst>
                                    </p:anim>
                                    <p:animEffect transition="in" filter="fade">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wipe(left)">
                                      <p:cBhvr>
                                        <p:cTn id="132" dur="500"/>
                                        <p:tgtEl>
                                          <p:spTgt spid="38"/>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left)">
                                      <p:cBhvr>
                                        <p:cTn id="135" dur="500"/>
                                        <p:tgtEl>
                                          <p:spTgt spid="36"/>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7"/>
                                        </p:tgtEl>
                                        <p:attrNameLst>
                                          <p:attrName>style.visibility</p:attrName>
                                        </p:attrNameLst>
                                      </p:cBhvr>
                                      <p:to>
                                        <p:strVal val="visible"/>
                                      </p:to>
                                    </p:set>
                                    <p:animEffect transition="in" filter="wipe(left)">
                                      <p:cBhvr>
                                        <p:cTn id="138" dur="500"/>
                                        <p:tgtEl>
                                          <p:spTgt spid="37"/>
                                        </p:tgtEl>
                                      </p:cBhvr>
                                    </p:animEffect>
                                  </p:childTnLst>
                                </p:cTn>
                              </p:par>
                              <p:par>
                                <p:cTn id="139" presetID="22" presetClass="entr" presetSubtype="8" fill="hold"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wipe(left)">
                                      <p:cBhvr>
                                        <p:cTn id="141" dur="500"/>
                                        <p:tgtEl>
                                          <p:spTgt spid="35"/>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wipe(left)">
                                      <p:cBhvr>
                                        <p:cTn id="144" dur="500"/>
                                        <p:tgtEl>
                                          <p:spTgt spid="34"/>
                                        </p:tgtEl>
                                      </p:cBhvr>
                                    </p:animEffect>
                                  </p:childTnLst>
                                </p:cTn>
                              </p:par>
                              <p:par>
                                <p:cTn id="145" presetID="22" presetClass="entr" presetSubtype="8" fill="hold" nodeType="with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wipe(left)">
                                      <p:cBhvr>
                                        <p:cTn id="147" dur="500"/>
                                        <p:tgtEl>
                                          <p:spTgt spid="3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2000"/>
                                        <p:tgtEl>
                                          <p:spTgt spid="42"/>
                                        </p:tgtEl>
                                      </p:cBhvr>
                                    </p:animEffect>
                                  </p:childTnLst>
                                </p:cTn>
                              </p:par>
                              <p:par>
                                <p:cTn id="153" presetID="10" presetClass="entr" presetSubtype="0" fill="hold" nodeType="with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2000"/>
                                        <p:tgtEl>
                                          <p:spTgt spid="44"/>
                                        </p:tgtEl>
                                      </p:cBhvr>
                                    </p:animEffect>
                                  </p:childTnLst>
                                </p:cTn>
                              </p:par>
                              <p:par>
                                <p:cTn id="156" presetID="10" presetClass="entr" presetSubtype="0" fill="hold" nodeType="with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2000"/>
                                        <p:tgtEl>
                                          <p:spTgt spid="40"/>
                                        </p:tgtEl>
                                      </p:cBhvr>
                                    </p:animEffect>
                                  </p:childTnLst>
                                </p:cTn>
                              </p:par>
                              <p:par>
                                <p:cTn id="159" presetID="10" presetClass="entr" presetSubtype="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fade">
                                      <p:cBhvr>
                                        <p:cTn id="161" dur="2000"/>
                                        <p:tgtEl>
                                          <p:spTgt spid="45"/>
                                        </p:tgtEl>
                                      </p:cBhvr>
                                    </p:animEffect>
                                  </p:childTnLst>
                                </p:cTn>
                              </p:par>
                              <p:par>
                                <p:cTn id="162" presetID="10" presetClass="entr" presetSubtype="0" fill="hold" nodeType="with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2000"/>
                                        <p:tgtEl>
                                          <p:spTgt spid="4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2000"/>
                                        <p:tgtEl>
                                          <p:spTgt spid="4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wipe(up)">
                                      <p:cBhvr>
                                        <p:cTn id="172" dur="500"/>
                                        <p:tgtEl>
                                          <p:spTgt spid="51"/>
                                        </p:tgtEl>
                                      </p:cBhvr>
                                    </p:animEffect>
                                  </p:childTnLst>
                                </p:cTn>
                              </p:par>
                              <p:par>
                                <p:cTn id="173" presetID="22" presetClass="entr" presetSubtype="1" fill="hold" nodeType="with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wipe(up)">
                                      <p:cBhvr>
                                        <p:cTn id="175" dur="500"/>
                                        <p:tgtEl>
                                          <p:spTgt spid="50"/>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53">
                                            <p:txEl>
                                              <p:pRg st="0" end="0"/>
                                            </p:txEl>
                                          </p:spTgt>
                                        </p:tgtEl>
                                        <p:attrNameLst>
                                          <p:attrName>style.visibility</p:attrName>
                                        </p:attrNameLst>
                                      </p:cBhvr>
                                      <p:to>
                                        <p:strVal val="visible"/>
                                      </p:to>
                                    </p:set>
                                    <p:animEffect transition="in" filter="wipe(left)">
                                      <p:cBhvr>
                                        <p:cTn id="180" dur="500"/>
                                        <p:tgtEl>
                                          <p:spTgt spid="53">
                                            <p:txEl>
                                              <p:pRg st="0" end="0"/>
                                            </p:txEl>
                                          </p:spTgt>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52">
                                            <p:txEl>
                                              <p:pRg st="0" end="0"/>
                                            </p:txEl>
                                          </p:spTgt>
                                        </p:tgtEl>
                                        <p:attrNameLst>
                                          <p:attrName>style.visibility</p:attrName>
                                        </p:attrNameLst>
                                      </p:cBhvr>
                                      <p:to>
                                        <p:strVal val="visible"/>
                                      </p:to>
                                    </p:set>
                                    <p:animEffect transition="in" filter="wipe(left)">
                                      <p:cBhvr>
                                        <p:cTn id="183" dur="500"/>
                                        <p:tgtEl>
                                          <p:spTgt spid="52">
                                            <p:txEl>
                                              <p:pRg st="0" end="0"/>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0" fill="hold" grpId="0" nodeType="clickEffect">
                                  <p:stCondLst>
                                    <p:cond delay="0"/>
                                  </p:stCondLst>
                                  <p:childTnLst>
                                    <p:set>
                                      <p:cBhvr>
                                        <p:cTn id="187" dur="1" fill="hold">
                                          <p:stCondLst>
                                            <p:cond delay="0"/>
                                          </p:stCondLst>
                                        </p:cTn>
                                        <p:tgtEl>
                                          <p:spTgt spid="62"/>
                                        </p:tgtEl>
                                        <p:attrNameLst>
                                          <p:attrName>style.visibility</p:attrName>
                                        </p:attrNameLst>
                                      </p:cBhvr>
                                      <p:to>
                                        <p:strVal val="visible"/>
                                      </p:to>
                                    </p:set>
                                    <p:anim calcmode="lin" valueType="num">
                                      <p:cBhvr>
                                        <p:cTn id="188" dur="500" fill="hold"/>
                                        <p:tgtEl>
                                          <p:spTgt spid="62"/>
                                        </p:tgtEl>
                                        <p:attrNameLst>
                                          <p:attrName>ppt_w</p:attrName>
                                        </p:attrNameLst>
                                      </p:cBhvr>
                                      <p:tavLst>
                                        <p:tav tm="0">
                                          <p:val>
                                            <p:fltVal val="0"/>
                                          </p:val>
                                        </p:tav>
                                        <p:tav tm="100000">
                                          <p:val>
                                            <p:strVal val="#ppt_w"/>
                                          </p:val>
                                        </p:tav>
                                      </p:tavLst>
                                    </p:anim>
                                    <p:anim calcmode="lin" valueType="num">
                                      <p:cBhvr>
                                        <p:cTn id="189" dur="500" fill="hold"/>
                                        <p:tgtEl>
                                          <p:spTgt spid="62"/>
                                        </p:tgtEl>
                                        <p:attrNameLst>
                                          <p:attrName>ppt_h</p:attrName>
                                        </p:attrNameLst>
                                      </p:cBhvr>
                                      <p:tavLst>
                                        <p:tav tm="0">
                                          <p:val>
                                            <p:fltVal val="0"/>
                                          </p:val>
                                        </p:tav>
                                        <p:tav tm="100000">
                                          <p:val>
                                            <p:strVal val="#ppt_h"/>
                                          </p:val>
                                        </p:tav>
                                      </p:tavLst>
                                    </p:anim>
                                    <p:animEffect transition="in" filter="fade">
                                      <p:cBhvr>
                                        <p:cTn id="190" dur="500"/>
                                        <p:tgtEl>
                                          <p:spTgt spid="62"/>
                                        </p:tgtEl>
                                      </p:cBhvr>
                                    </p:animEffect>
                                  </p:childTnLst>
                                </p:cTn>
                              </p:par>
                              <p:par>
                                <p:cTn id="191" presetID="53" presetClass="entr" presetSubtype="0" fill="hold" nodeType="withEffect">
                                  <p:stCondLst>
                                    <p:cond delay="0"/>
                                  </p:stCondLst>
                                  <p:childTnLst>
                                    <p:set>
                                      <p:cBhvr>
                                        <p:cTn id="192" dur="1" fill="hold">
                                          <p:stCondLst>
                                            <p:cond delay="0"/>
                                          </p:stCondLst>
                                        </p:cTn>
                                        <p:tgtEl>
                                          <p:spTgt spid="61"/>
                                        </p:tgtEl>
                                        <p:attrNameLst>
                                          <p:attrName>style.visibility</p:attrName>
                                        </p:attrNameLst>
                                      </p:cBhvr>
                                      <p:to>
                                        <p:strVal val="visible"/>
                                      </p:to>
                                    </p:set>
                                    <p:anim calcmode="lin" valueType="num">
                                      <p:cBhvr>
                                        <p:cTn id="193" dur="500" fill="hold"/>
                                        <p:tgtEl>
                                          <p:spTgt spid="61"/>
                                        </p:tgtEl>
                                        <p:attrNameLst>
                                          <p:attrName>ppt_w</p:attrName>
                                        </p:attrNameLst>
                                      </p:cBhvr>
                                      <p:tavLst>
                                        <p:tav tm="0">
                                          <p:val>
                                            <p:fltVal val="0"/>
                                          </p:val>
                                        </p:tav>
                                        <p:tav tm="100000">
                                          <p:val>
                                            <p:strVal val="#ppt_w"/>
                                          </p:val>
                                        </p:tav>
                                      </p:tavLst>
                                    </p:anim>
                                    <p:anim calcmode="lin" valueType="num">
                                      <p:cBhvr>
                                        <p:cTn id="194" dur="500" fill="hold"/>
                                        <p:tgtEl>
                                          <p:spTgt spid="61"/>
                                        </p:tgtEl>
                                        <p:attrNameLst>
                                          <p:attrName>ppt_h</p:attrName>
                                        </p:attrNameLst>
                                      </p:cBhvr>
                                      <p:tavLst>
                                        <p:tav tm="0">
                                          <p:val>
                                            <p:fltVal val="0"/>
                                          </p:val>
                                        </p:tav>
                                        <p:tav tm="100000">
                                          <p:val>
                                            <p:strVal val="#ppt_h"/>
                                          </p:val>
                                        </p:tav>
                                      </p:tavLst>
                                    </p:anim>
                                    <p:animEffect transition="in" filter="fade">
                                      <p:cBhvr>
                                        <p:cTn id="195" dur="500"/>
                                        <p:tgtEl>
                                          <p:spTgt spid="61"/>
                                        </p:tgtEl>
                                      </p:cBhvr>
                                    </p:animEffect>
                                  </p:childTnLst>
                                </p:cTn>
                              </p:par>
                            </p:childTnLst>
                          </p:cTn>
                        </p:par>
                      </p:childTnLst>
                    </p:cTn>
                  </p:par>
                  <p:par>
                    <p:cTn id="196" fill="hold">
                      <p:stCondLst>
                        <p:cond delay="indefinite"/>
                      </p:stCondLst>
                      <p:childTnLst>
                        <p:par>
                          <p:cTn id="197" fill="hold">
                            <p:stCondLst>
                              <p:cond delay="0"/>
                            </p:stCondLst>
                            <p:childTnLst>
                              <p:par>
                                <p:cTn id="198" presetID="53" presetClass="entr" presetSubtype="0" fill="hold" nodeType="clickEffect">
                                  <p:stCondLst>
                                    <p:cond delay="0"/>
                                  </p:stCondLst>
                                  <p:childTnLst>
                                    <p:set>
                                      <p:cBhvr>
                                        <p:cTn id="199" dur="1" fill="hold">
                                          <p:stCondLst>
                                            <p:cond delay="0"/>
                                          </p:stCondLst>
                                        </p:cTn>
                                        <p:tgtEl>
                                          <p:spTgt spid="55"/>
                                        </p:tgtEl>
                                        <p:attrNameLst>
                                          <p:attrName>style.visibility</p:attrName>
                                        </p:attrNameLst>
                                      </p:cBhvr>
                                      <p:to>
                                        <p:strVal val="visible"/>
                                      </p:to>
                                    </p:set>
                                    <p:anim calcmode="lin" valueType="num">
                                      <p:cBhvr>
                                        <p:cTn id="200" dur="500" fill="hold"/>
                                        <p:tgtEl>
                                          <p:spTgt spid="55"/>
                                        </p:tgtEl>
                                        <p:attrNameLst>
                                          <p:attrName>ppt_w</p:attrName>
                                        </p:attrNameLst>
                                      </p:cBhvr>
                                      <p:tavLst>
                                        <p:tav tm="0">
                                          <p:val>
                                            <p:fltVal val="0"/>
                                          </p:val>
                                        </p:tav>
                                        <p:tav tm="100000">
                                          <p:val>
                                            <p:strVal val="#ppt_w"/>
                                          </p:val>
                                        </p:tav>
                                      </p:tavLst>
                                    </p:anim>
                                    <p:anim calcmode="lin" valueType="num">
                                      <p:cBhvr>
                                        <p:cTn id="201" dur="500" fill="hold"/>
                                        <p:tgtEl>
                                          <p:spTgt spid="55"/>
                                        </p:tgtEl>
                                        <p:attrNameLst>
                                          <p:attrName>ppt_h</p:attrName>
                                        </p:attrNameLst>
                                      </p:cBhvr>
                                      <p:tavLst>
                                        <p:tav tm="0">
                                          <p:val>
                                            <p:fltVal val="0"/>
                                          </p:val>
                                        </p:tav>
                                        <p:tav tm="100000">
                                          <p:val>
                                            <p:strVal val="#ppt_h"/>
                                          </p:val>
                                        </p:tav>
                                      </p:tavLst>
                                    </p:anim>
                                    <p:animEffect transition="in" filter="fade">
                                      <p:cBhvr>
                                        <p:cTn id="202" dur="500"/>
                                        <p:tgtEl>
                                          <p:spTgt spid="55"/>
                                        </p:tgtEl>
                                      </p:cBhvr>
                                    </p:animEffect>
                                  </p:childTnLst>
                                </p:cTn>
                              </p:par>
                              <p:par>
                                <p:cTn id="203" presetID="53" presetClass="entr" presetSubtype="0" fill="hold" grpId="0" nodeType="withEffect">
                                  <p:stCondLst>
                                    <p:cond delay="0"/>
                                  </p:stCondLst>
                                  <p:childTnLst>
                                    <p:set>
                                      <p:cBhvr>
                                        <p:cTn id="204" dur="1" fill="hold">
                                          <p:stCondLst>
                                            <p:cond delay="0"/>
                                          </p:stCondLst>
                                        </p:cTn>
                                        <p:tgtEl>
                                          <p:spTgt spid="57"/>
                                        </p:tgtEl>
                                        <p:attrNameLst>
                                          <p:attrName>style.visibility</p:attrName>
                                        </p:attrNameLst>
                                      </p:cBhvr>
                                      <p:to>
                                        <p:strVal val="visible"/>
                                      </p:to>
                                    </p:set>
                                    <p:anim calcmode="lin" valueType="num">
                                      <p:cBhvr>
                                        <p:cTn id="205" dur="500" fill="hold"/>
                                        <p:tgtEl>
                                          <p:spTgt spid="57"/>
                                        </p:tgtEl>
                                        <p:attrNameLst>
                                          <p:attrName>ppt_w</p:attrName>
                                        </p:attrNameLst>
                                      </p:cBhvr>
                                      <p:tavLst>
                                        <p:tav tm="0">
                                          <p:val>
                                            <p:fltVal val="0"/>
                                          </p:val>
                                        </p:tav>
                                        <p:tav tm="100000">
                                          <p:val>
                                            <p:strVal val="#ppt_w"/>
                                          </p:val>
                                        </p:tav>
                                      </p:tavLst>
                                    </p:anim>
                                    <p:anim calcmode="lin" valueType="num">
                                      <p:cBhvr>
                                        <p:cTn id="206" dur="500" fill="hold"/>
                                        <p:tgtEl>
                                          <p:spTgt spid="57"/>
                                        </p:tgtEl>
                                        <p:attrNameLst>
                                          <p:attrName>ppt_h</p:attrName>
                                        </p:attrNameLst>
                                      </p:cBhvr>
                                      <p:tavLst>
                                        <p:tav tm="0">
                                          <p:val>
                                            <p:fltVal val="0"/>
                                          </p:val>
                                        </p:tav>
                                        <p:tav tm="100000">
                                          <p:val>
                                            <p:strVal val="#ppt_h"/>
                                          </p:val>
                                        </p:tav>
                                      </p:tavLst>
                                    </p:anim>
                                    <p:animEffect transition="in" filter="fade">
                                      <p:cBhvr>
                                        <p:cTn id="207" dur="500"/>
                                        <p:tgtEl>
                                          <p:spTgt spid="57"/>
                                        </p:tgtEl>
                                      </p:cBhvr>
                                    </p:animEffect>
                                  </p:childTnLst>
                                </p:cTn>
                              </p:par>
                              <p:par>
                                <p:cTn id="208" presetID="53" presetClass="entr" presetSubtype="0" fill="hold" grpId="0" nodeType="withEffect">
                                  <p:stCondLst>
                                    <p:cond delay="0"/>
                                  </p:stCondLst>
                                  <p:childTnLst>
                                    <p:set>
                                      <p:cBhvr>
                                        <p:cTn id="209" dur="1" fill="hold">
                                          <p:stCondLst>
                                            <p:cond delay="0"/>
                                          </p:stCondLst>
                                        </p:cTn>
                                        <p:tgtEl>
                                          <p:spTgt spid="56"/>
                                        </p:tgtEl>
                                        <p:attrNameLst>
                                          <p:attrName>style.visibility</p:attrName>
                                        </p:attrNameLst>
                                      </p:cBhvr>
                                      <p:to>
                                        <p:strVal val="visible"/>
                                      </p:to>
                                    </p:set>
                                    <p:anim calcmode="lin" valueType="num">
                                      <p:cBhvr>
                                        <p:cTn id="210" dur="500" fill="hold"/>
                                        <p:tgtEl>
                                          <p:spTgt spid="56"/>
                                        </p:tgtEl>
                                        <p:attrNameLst>
                                          <p:attrName>ppt_w</p:attrName>
                                        </p:attrNameLst>
                                      </p:cBhvr>
                                      <p:tavLst>
                                        <p:tav tm="0">
                                          <p:val>
                                            <p:fltVal val="0"/>
                                          </p:val>
                                        </p:tav>
                                        <p:tav tm="100000">
                                          <p:val>
                                            <p:strVal val="#ppt_w"/>
                                          </p:val>
                                        </p:tav>
                                      </p:tavLst>
                                    </p:anim>
                                    <p:anim calcmode="lin" valueType="num">
                                      <p:cBhvr>
                                        <p:cTn id="211" dur="500" fill="hold"/>
                                        <p:tgtEl>
                                          <p:spTgt spid="56"/>
                                        </p:tgtEl>
                                        <p:attrNameLst>
                                          <p:attrName>ppt_h</p:attrName>
                                        </p:attrNameLst>
                                      </p:cBhvr>
                                      <p:tavLst>
                                        <p:tav tm="0">
                                          <p:val>
                                            <p:fltVal val="0"/>
                                          </p:val>
                                        </p:tav>
                                        <p:tav tm="100000">
                                          <p:val>
                                            <p:strVal val="#ppt_h"/>
                                          </p:val>
                                        </p:tav>
                                      </p:tavLst>
                                    </p:anim>
                                    <p:animEffect transition="in" filter="fade">
                                      <p:cBhvr>
                                        <p:cTn id="2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6" grpId="0" animBg="1"/>
      <p:bldP spid="17" grpId="0"/>
      <p:bldP spid="18" grpId="0"/>
      <p:bldP spid="18" grpId="1"/>
      <p:bldP spid="19" grpId="0" animBg="1"/>
      <p:bldP spid="20" grpId="0"/>
      <p:bldP spid="21" grpId="0" animBg="1"/>
      <p:bldP spid="22" grpId="0" animBg="1"/>
      <p:bldP spid="23" grpId="0"/>
      <p:bldP spid="23" grpId="1"/>
      <p:bldP spid="24" grpId="0"/>
      <p:bldP spid="25" grpId="0" animBg="1"/>
      <p:bldP spid="26" grpId="0" animBg="1"/>
      <p:bldP spid="27" grpId="0"/>
      <p:bldP spid="28" grpId="0"/>
      <p:bldP spid="30" grpId="0" animBg="1"/>
      <p:bldP spid="34" grpId="0"/>
      <p:bldP spid="36" grpId="0" animBg="1"/>
      <p:bldP spid="37" grpId="0"/>
      <p:bldP spid="38" grpId="0"/>
      <p:bldP spid="42" grpId="0"/>
      <p:bldP spid="48" grpId="0"/>
      <p:bldP spid="51" grpId="0"/>
      <p:bldP spid="52" grpId="0" build="allAtOnce"/>
      <p:bldP spid="53" grpId="0" build="allAtOnce"/>
      <p:bldP spid="56" grpId="0"/>
      <p:bldP spid="57"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66799"/>
          </a:xfrm>
        </p:spPr>
        <p:txBody>
          <a:bodyPr>
            <a:normAutofit fontScale="90000"/>
          </a:bodyPr>
          <a:lstStyle/>
          <a:p>
            <a:r>
              <a:rPr lang="en-US" b="1" dirty="0" smtClean="0"/>
              <a:t>The Coming Russian and Muslim Invasion of Israel</a:t>
            </a:r>
            <a:endParaRPr lang="en-US" i="1" dirty="0">
              <a:solidFill>
                <a:srgbClr val="FF0000"/>
              </a:solidFill>
            </a:endParaRPr>
          </a:p>
        </p:txBody>
      </p:sp>
      <p:pic>
        <p:nvPicPr>
          <p:cNvPr id="4" name="Picture 3" descr="Magog Invasion 01.jpg"/>
          <p:cNvPicPr>
            <a:picLocks noChangeAspect="1"/>
          </p:cNvPicPr>
          <p:nvPr/>
        </p:nvPicPr>
        <p:blipFill>
          <a:blip r:embed="rId3" cstate="print"/>
          <a:stretch>
            <a:fillRect/>
          </a:stretch>
        </p:blipFill>
        <p:spPr>
          <a:xfrm>
            <a:off x="0" y="1028700"/>
            <a:ext cx="9144000" cy="5829300"/>
          </a:xfrm>
          <a:prstGeom prst="rect">
            <a:avLst/>
          </a:prstGeom>
        </p:spPr>
      </p:pic>
      <p:pic>
        <p:nvPicPr>
          <p:cNvPr id="5" name="Picture 4" descr="Magog Invasion 02.jpg"/>
          <p:cNvPicPr>
            <a:picLocks noChangeAspect="1"/>
          </p:cNvPicPr>
          <p:nvPr/>
        </p:nvPicPr>
        <p:blipFill>
          <a:blip r:embed="rId4" cstate="print"/>
          <a:stretch>
            <a:fillRect/>
          </a:stretch>
        </p:blipFill>
        <p:spPr>
          <a:xfrm>
            <a:off x="27405" y="1066800"/>
            <a:ext cx="9116595" cy="3974348"/>
          </a:xfrm>
          <a:prstGeom prst="rect">
            <a:avLst/>
          </a:prstGeom>
        </p:spPr>
      </p:pic>
      <p:pic>
        <p:nvPicPr>
          <p:cNvPr id="6" name="Picture 5" descr="Magog Invasion 03 Not Armageddon.jpg"/>
          <p:cNvPicPr>
            <a:picLocks noChangeAspect="1"/>
          </p:cNvPicPr>
          <p:nvPr/>
        </p:nvPicPr>
        <p:blipFill>
          <a:blip r:embed="rId5" cstate="print"/>
          <a:stretch>
            <a:fillRect/>
          </a:stretch>
        </p:blipFill>
        <p:spPr>
          <a:xfrm>
            <a:off x="685800" y="1035518"/>
            <a:ext cx="7772400" cy="5822482"/>
          </a:xfrm>
          <a:prstGeom prst="rect">
            <a:avLst/>
          </a:prstGeom>
        </p:spPr>
      </p:pic>
      <p:sp>
        <p:nvSpPr>
          <p:cNvPr id="7" name="TextBox 6"/>
          <p:cNvSpPr txBox="1"/>
          <p:nvPr/>
        </p:nvSpPr>
        <p:spPr>
          <a:xfrm>
            <a:off x="609600" y="1066800"/>
            <a:ext cx="8001000" cy="492443"/>
          </a:xfrm>
          <a:prstGeom prst="rect">
            <a:avLst/>
          </a:prstGeom>
          <a:noFill/>
        </p:spPr>
        <p:txBody>
          <a:bodyPr wrap="square" rtlCol="0">
            <a:spAutoFit/>
          </a:bodyPr>
          <a:lstStyle/>
          <a:p>
            <a:r>
              <a:rPr lang="en-US" sz="2600" b="1" dirty="0" err="1" smtClean="0">
                <a:solidFill>
                  <a:schemeClr val="bg1"/>
                </a:solidFill>
              </a:rPr>
              <a:t>Armagedon</a:t>
            </a:r>
            <a:r>
              <a:rPr lang="en-US" sz="2600" b="1" dirty="0" smtClean="0">
                <a:solidFill>
                  <a:schemeClr val="bg1"/>
                </a:solidFill>
              </a:rPr>
              <a:t> happens at the end of the 7 year Tribulation</a:t>
            </a:r>
            <a:endParaRPr lang="en-US" sz="2600" b="1" dirty="0">
              <a:solidFill>
                <a:schemeClr val="bg1"/>
              </a:solidFill>
            </a:endParaRPr>
          </a:p>
        </p:txBody>
      </p:sp>
      <p:pic>
        <p:nvPicPr>
          <p:cNvPr id="8" name="Picture 7" descr="Magog Invasion 04.jpg"/>
          <p:cNvPicPr>
            <a:picLocks noChangeAspect="1"/>
          </p:cNvPicPr>
          <p:nvPr/>
        </p:nvPicPr>
        <p:blipFill>
          <a:blip r:embed="rId6" cstate="print"/>
          <a:stretch>
            <a:fillRect/>
          </a:stretch>
        </p:blipFill>
        <p:spPr>
          <a:xfrm>
            <a:off x="609600" y="990600"/>
            <a:ext cx="7848600" cy="5867400"/>
          </a:xfrm>
          <a:prstGeom prst="rect">
            <a:avLst/>
          </a:prstGeom>
        </p:spPr>
      </p:pic>
      <p:sp>
        <p:nvSpPr>
          <p:cNvPr id="9" name="TextBox 8"/>
          <p:cNvSpPr txBox="1"/>
          <p:nvPr/>
        </p:nvSpPr>
        <p:spPr>
          <a:xfrm>
            <a:off x="76200" y="533400"/>
            <a:ext cx="1948097" cy="461665"/>
          </a:xfrm>
          <a:prstGeom prst="rect">
            <a:avLst/>
          </a:prstGeom>
          <a:noFill/>
        </p:spPr>
        <p:txBody>
          <a:bodyPr wrap="none" rtlCol="0">
            <a:spAutoFit/>
          </a:bodyPr>
          <a:lstStyle/>
          <a:p>
            <a:r>
              <a:rPr lang="en-US" sz="2400" b="1" dirty="0" smtClean="0"/>
              <a:t>EZEKIEL 38-39</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52400" y="97095"/>
            <a:ext cx="8839200" cy="6463308"/>
          </a:xfrm>
          <a:prstGeom prst="rect">
            <a:avLst/>
          </a:prstGeom>
          <a:noFill/>
        </p:spPr>
        <p:txBody>
          <a:bodyPr wrap="square" rtlCol="0">
            <a:spAutoFit/>
          </a:bodyPr>
          <a:lstStyle/>
          <a:p>
            <a:r>
              <a:rPr lang="en-US" b="1" dirty="0" smtClean="0"/>
              <a:t>Romans 8:18-23</a:t>
            </a:r>
            <a:r>
              <a:rPr lang="en-US" dirty="0" smtClean="0"/>
              <a:t>  </a:t>
            </a:r>
            <a:r>
              <a:rPr lang="en-US" i="1" dirty="0" smtClean="0"/>
              <a:t>For I reckon that the sufferings of this present time are not worthy to be compared with the glory which shall be revealed in us.   19  For the earnest expectation of the creature </a:t>
            </a:r>
            <a:r>
              <a:rPr lang="en-US" i="1" dirty="0" err="1" smtClean="0"/>
              <a:t>waiteth</a:t>
            </a:r>
            <a:r>
              <a:rPr lang="en-US" i="1" dirty="0" smtClean="0"/>
              <a:t> for the manifestation of the sons of God.   20  For the creature was made subject to vanity, not willingly, but by reason of him who hath subjected the same in hope, </a:t>
            </a:r>
          </a:p>
          <a:p>
            <a:pPr>
              <a:buAutoNum type="arabicPlain" startAt="21"/>
            </a:pPr>
            <a:r>
              <a:rPr lang="en-US" i="1" dirty="0" smtClean="0"/>
              <a:t>   Because the creature itself also shall be </a:t>
            </a:r>
            <a:r>
              <a:rPr lang="en-US" b="1" i="1" dirty="0" smtClean="0"/>
              <a:t>delivered from the bondage of corruption </a:t>
            </a:r>
            <a:r>
              <a:rPr lang="en-US" i="1" dirty="0" smtClean="0"/>
              <a:t>into the glorious liberty of the children of God.   22  For we know that </a:t>
            </a:r>
            <a:r>
              <a:rPr lang="en-US" b="1" i="1" dirty="0" smtClean="0"/>
              <a:t>the whole creation </a:t>
            </a:r>
            <a:r>
              <a:rPr lang="en-US" b="1" i="1" dirty="0" err="1" smtClean="0"/>
              <a:t>groaneth</a:t>
            </a:r>
            <a:r>
              <a:rPr lang="en-US" b="1" i="1" dirty="0" smtClean="0"/>
              <a:t> and </a:t>
            </a:r>
            <a:r>
              <a:rPr lang="en-US" b="1" i="1" dirty="0" err="1" smtClean="0"/>
              <a:t>travaileth</a:t>
            </a:r>
            <a:r>
              <a:rPr lang="en-US" b="1" i="1" dirty="0" smtClean="0"/>
              <a:t> in pain</a:t>
            </a:r>
            <a:r>
              <a:rPr lang="en-US" i="1" dirty="0" smtClean="0"/>
              <a:t> together until now.   23  And not only they, but ourselves also, which have the </a:t>
            </a:r>
            <a:r>
              <a:rPr lang="en-US" i="1" dirty="0" err="1" smtClean="0"/>
              <a:t>firstfruits</a:t>
            </a:r>
            <a:r>
              <a:rPr lang="en-US" i="1" dirty="0" smtClean="0"/>
              <a:t> of the Spirit, </a:t>
            </a:r>
            <a:r>
              <a:rPr lang="en-US" b="1" i="1" dirty="0" smtClean="0"/>
              <a:t>even we ourselves groan within ourselves</a:t>
            </a:r>
            <a:r>
              <a:rPr lang="en-US" i="1" dirty="0" smtClean="0"/>
              <a:t>, waiting for the adoption, to wit, the redemption of our body. </a:t>
            </a:r>
          </a:p>
          <a:p>
            <a:pPr marL="342900" indent="-342900"/>
            <a:endParaRPr lang="en-US" b="1" i="1" dirty="0" smtClean="0"/>
          </a:p>
          <a:p>
            <a:pPr marL="342900" indent="-342900">
              <a:buAutoNum type="arabicPeriod" startAt="2"/>
            </a:pPr>
            <a:r>
              <a:rPr lang="en-US" b="1" dirty="0" smtClean="0">
                <a:solidFill>
                  <a:srgbClr val="0000CC"/>
                </a:solidFill>
              </a:rPr>
              <a:t>I Pray you would see the time is short</a:t>
            </a:r>
          </a:p>
          <a:p>
            <a:pPr marL="342900" indent="-342900">
              <a:buAutoNum type="arabicPeriod" startAt="2"/>
            </a:pPr>
            <a:endParaRPr lang="en-US" b="1" dirty="0" smtClean="0">
              <a:solidFill>
                <a:srgbClr val="0000CC"/>
              </a:solidFill>
            </a:endParaRPr>
          </a:p>
          <a:p>
            <a:pPr marL="342900" indent="-342900">
              <a:buAutoNum type="arabicPeriod" startAt="2"/>
            </a:pPr>
            <a:r>
              <a:rPr lang="en-US" b="1" dirty="0" smtClean="0">
                <a:solidFill>
                  <a:srgbClr val="0000CC"/>
                </a:solidFill>
              </a:rPr>
              <a:t>I Do Believe We Can Have Revival; I Believe We Are Going To See Revival; I Believe We Are Not Having Revival Now.</a:t>
            </a:r>
          </a:p>
          <a:p>
            <a:pPr marL="342900" indent="-342900"/>
            <a:r>
              <a:rPr lang="en-US" b="1" dirty="0" smtClean="0"/>
              <a:t>Revelation 12:11</a:t>
            </a:r>
            <a:r>
              <a:rPr lang="en-US" dirty="0" smtClean="0"/>
              <a:t>  </a:t>
            </a:r>
            <a:r>
              <a:rPr lang="en-US" i="1" dirty="0" smtClean="0"/>
              <a:t>And they overcame him by the blood of the Lamb, and by the word of their testimony; and they loved not their lives unto the death. </a:t>
            </a:r>
            <a:endParaRPr lang="en-US" dirty="0" smtClean="0"/>
          </a:p>
          <a:p>
            <a:pPr marL="342900" indent="-342900"/>
            <a:endParaRPr lang="en-US" i="1" dirty="0" smtClean="0"/>
          </a:p>
          <a:p>
            <a:pPr marL="342900" indent="-342900">
              <a:buAutoNum type="arabicPeriod" startAt="4"/>
            </a:pPr>
            <a:r>
              <a:rPr lang="en-US" b="1" i="1" dirty="0" smtClean="0">
                <a:solidFill>
                  <a:srgbClr val="0000CC"/>
                </a:solidFill>
              </a:rPr>
              <a:t>I Pray You Would See You Don’t Have Long Here – This World is Not Supposed to Be Your Home</a:t>
            </a:r>
          </a:p>
          <a:p>
            <a:pPr marL="342900" indent="-342900">
              <a:buAutoNum type="arabicPeriod" startAt="4"/>
            </a:pPr>
            <a:endParaRPr lang="en-US" i="1" dirty="0" smtClean="0"/>
          </a:p>
          <a:p>
            <a:pPr marL="342900" indent="-342900">
              <a:buAutoNum type="arabicPeriod" startAt="4"/>
            </a:pPr>
            <a:r>
              <a:rPr lang="en-US" b="1" i="1" dirty="0" smtClean="0">
                <a:solidFill>
                  <a:srgbClr val="0000CC"/>
                </a:solidFill>
              </a:rPr>
              <a:t>You are to Read, Memorize and Study Your Bible – </a:t>
            </a:r>
          </a:p>
          <a:p>
            <a:pPr marL="342900" indent="-342900"/>
            <a:r>
              <a:rPr lang="en-US" b="1" dirty="0" smtClean="0"/>
              <a:t>2 Timothy 2:15</a:t>
            </a:r>
            <a:r>
              <a:rPr lang="en-US" dirty="0" smtClean="0"/>
              <a:t>  </a:t>
            </a:r>
            <a:r>
              <a:rPr lang="en-US" i="1" dirty="0" smtClean="0"/>
              <a:t>Study to </a:t>
            </a:r>
            <a:r>
              <a:rPr lang="en-US" i="1" dirty="0" err="1" smtClean="0"/>
              <a:t>shew</a:t>
            </a:r>
            <a:r>
              <a:rPr lang="en-US" i="1" dirty="0" smtClean="0"/>
              <a:t> thyself approved unto God, a workman that </a:t>
            </a:r>
            <a:r>
              <a:rPr lang="en-US" i="1" dirty="0" err="1" smtClean="0"/>
              <a:t>needeth</a:t>
            </a:r>
            <a:r>
              <a:rPr lang="en-US" i="1" dirty="0" smtClean="0"/>
              <a:t> not to be ashamed, rightly dividing the word of truth.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b="1" dirty="0" smtClean="0"/>
              <a:t>What ever you learn about prophecy is supposed to:</a:t>
            </a:r>
            <a:endParaRPr lang="en-US" b="1" dirty="0"/>
          </a:p>
        </p:txBody>
      </p:sp>
      <p:sp>
        <p:nvSpPr>
          <p:cNvPr id="4" name="TextBox 3"/>
          <p:cNvSpPr txBox="1"/>
          <p:nvPr/>
        </p:nvSpPr>
        <p:spPr>
          <a:xfrm>
            <a:off x="152400" y="1600200"/>
            <a:ext cx="8991600" cy="3754874"/>
          </a:xfrm>
          <a:prstGeom prst="rect">
            <a:avLst/>
          </a:prstGeom>
          <a:noFill/>
        </p:spPr>
        <p:txBody>
          <a:bodyPr wrap="square" rtlCol="0">
            <a:spAutoFit/>
          </a:bodyPr>
          <a:lstStyle/>
          <a:p>
            <a:r>
              <a:rPr lang="en-US" sz="2400" b="1" dirty="0" smtClean="0"/>
              <a:t>Strengthen your faith in God’s Word – </a:t>
            </a:r>
            <a:r>
              <a:rPr lang="en-US" b="1" dirty="0" smtClean="0">
                <a:solidFill>
                  <a:srgbClr val="FF0000"/>
                </a:solidFill>
              </a:rPr>
              <a:t>II Peter 1:19-21</a:t>
            </a:r>
          </a:p>
          <a:p>
            <a:r>
              <a:rPr lang="en-US" sz="2400" b="1" dirty="0" smtClean="0"/>
              <a:t>Help you long for the appearance of Jesus Christ, the rapture </a:t>
            </a:r>
            <a:r>
              <a:rPr lang="en-US" b="1" dirty="0" smtClean="0">
                <a:solidFill>
                  <a:srgbClr val="FF0000"/>
                </a:solidFill>
              </a:rPr>
              <a:t>- II Tim. 4:8</a:t>
            </a:r>
          </a:p>
          <a:p>
            <a:r>
              <a:rPr lang="en-US" sz="2400" b="1" dirty="0" smtClean="0"/>
              <a:t>Move you to do more for Jesus before He comes back </a:t>
            </a:r>
            <a:r>
              <a:rPr lang="en-US" b="1" dirty="0" smtClean="0">
                <a:solidFill>
                  <a:srgbClr val="FF0000"/>
                </a:solidFill>
              </a:rPr>
              <a:t>– Matt. 24:43-46</a:t>
            </a:r>
          </a:p>
          <a:p>
            <a:r>
              <a:rPr lang="en-US" sz="2400" b="1" dirty="0" smtClean="0"/>
              <a:t>Help you live holy – </a:t>
            </a:r>
            <a:r>
              <a:rPr lang="en-US" sz="2400" b="1" dirty="0" smtClean="0">
                <a:solidFill>
                  <a:srgbClr val="FF0000"/>
                </a:solidFill>
              </a:rPr>
              <a:t>II Peter 3:11</a:t>
            </a:r>
          </a:p>
          <a:p>
            <a:r>
              <a:rPr lang="en-US" sz="2400" b="1" dirty="0" smtClean="0"/>
              <a:t>Help you to properly place Biblical events on the timeline – </a:t>
            </a:r>
            <a:r>
              <a:rPr lang="en-US" b="1" dirty="0" smtClean="0">
                <a:solidFill>
                  <a:srgbClr val="FF0000"/>
                </a:solidFill>
              </a:rPr>
              <a:t>Luke 24:27</a:t>
            </a:r>
          </a:p>
          <a:p>
            <a:r>
              <a:rPr lang="en-US" sz="2000" b="1" dirty="0" smtClean="0"/>
              <a:t>	You can have a scriptural wisdom and understanding of the times</a:t>
            </a:r>
          </a:p>
          <a:p>
            <a:r>
              <a:rPr lang="en-US" sz="2400" b="1" dirty="0" smtClean="0"/>
              <a:t>Help you to stay doctrinally sound in rightly dividing the Word of God – </a:t>
            </a:r>
            <a:r>
              <a:rPr lang="en-US" b="1" dirty="0" smtClean="0">
                <a:solidFill>
                  <a:srgbClr val="FF0000"/>
                </a:solidFill>
              </a:rPr>
              <a:t>Matt. 22:28-30 “… Ye do err, not knowing the scriptures, nor the power of God.” </a:t>
            </a:r>
            <a:r>
              <a:rPr lang="en-US" sz="1400" i="1" dirty="0" smtClean="0"/>
              <a:t>(Mark 12:27)   </a:t>
            </a:r>
            <a:r>
              <a:rPr lang="en-US" b="1" dirty="0" smtClean="0"/>
              <a:t>-</a:t>
            </a:r>
            <a:r>
              <a:rPr lang="en-US" sz="1400" i="1" dirty="0" smtClean="0"/>
              <a:t> </a:t>
            </a:r>
            <a:r>
              <a:rPr lang="en-US" b="1" dirty="0" smtClean="0">
                <a:solidFill>
                  <a:srgbClr val="FF0000"/>
                </a:solidFill>
              </a:rPr>
              <a:t>Luke 19:44  </a:t>
            </a:r>
            <a:r>
              <a:rPr lang="en-US" sz="1400" b="1" dirty="0" smtClean="0"/>
              <a:t>And shall lay thee even with the ground, and thy children within thee; and they shall not leave in thee one stone upon another; </a:t>
            </a:r>
            <a:r>
              <a:rPr lang="en-US" b="1" dirty="0" smtClean="0">
                <a:solidFill>
                  <a:srgbClr val="FF0000"/>
                </a:solidFill>
              </a:rPr>
              <a:t>because thou </a:t>
            </a:r>
            <a:r>
              <a:rPr lang="en-US" b="1" dirty="0" err="1" smtClean="0">
                <a:solidFill>
                  <a:srgbClr val="FF0000"/>
                </a:solidFill>
              </a:rPr>
              <a:t>knewest</a:t>
            </a:r>
            <a:r>
              <a:rPr lang="en-US" b="1" dirty="0" smtClean="0">
                <a:solidFill>
                  <a:srgbClr val="FF0000"/>
                </a:solidFill>
              </a:rPr>
              <a:t> not the time of thy visitation. </a:t>
            </a:r>
          </a:p>
          <a:p>
            <a:endParaRPr lang="en-US" sz="1400" i="1" dirty="0" smtClean="0"/>
          </a:p>
        </p:txBody>
      </p:sp>
      <p:sp>
        <p:nvSpPr>
          <p:cNvPr id="5" name="TextBox 4"/>
          <p:cNvSpPr txBox="1"/>
          <p:nvPr/>
        </p:nvSpPr>
        <p:spPr>
          <a:xfrm>
            <a:off x="381000" y="5410200"/>
            <a:ext cx="8458200" cy="1261884"/>
          </a:xfrm>
          <a:prstGeom prst="rect">
            <a:avLst/>
          </a:prstGeom>
          <a:noFill/>
        </p:spPr>
        <p:txBody>
          <a:bodyPr wrap="square" rtlCol="0">
            <a:spAutoFit/>
          </a:bodyPr>
          <a:lstStyle/>
          <a:p>
            <a:r>
              <a:rPr lang="en-US" sz="2000" b="1" dirty="0" smtClean="0">
                <a:solidFill>
                  <a:srgbClr val="0000CC"/>
                </a:solidFill>
              </a:rPr>
              <a:t>Beware of PRIDE               Learning prophecy can be mentally intoxicating</a:t>
            </a:r>
          </a:p>
          <a:p>
            <a:r>
              <a:rPr lang="en-US" sz="2400" b="1" dirty="0" smtClean="0">
                <a:solidFill>
                  <a:srgbClr val="006600"/>
                </a:solidFill>
              </a:rPr>
              <a:t>1 Corinthians 8:1</a:t>
            </a:r>
            <a:r>
              <a:rPr lang="en-US" sz="2000" b="1" dirty="0" smtClean="0"/>
              <a:t>  Now as touching things offered unto idols, we know that we all have knowledge</a:t>
            </a:r>
            <a:r>
              <a:rPr lang="en-US" sz="3200" b="1" dirty="0" smtClean="0">
                <a:latin typeface="Chiller" pitchFamily="82" charset="0"/>
              </a:rPr>
              <a:t>.  </a:t>
            </a:r>
            <a:r>
              <a:rPr lang="en-US" sz="3200" b="1" dirty="0" smtClean="0">
                <a:solidFill>
                  <a:srgbClr val="FF0000"/>
                </a:solidFill>
                <a:latin typeface="Chiller" pitchFamily="82" charset="0"/>
              </a:rPr>
              <a:t>Knowledge </a:t>
            </a:r>
            <a:r>
              <a:rPr lang="en-US" sz="3200" b="1" dirty="0" err="1" smtClean="0">
                <a:solidFill>
                  <a:srgbClr val="FF0000"/>
                </a:solidFill>
                <a:latin typeface="Chiller" pitchFamily="82" charset="0"/>
              </a:rPr>
              <a:t>puffeth</a:t>
            </a:r>
            <a:r>
              <a:rPr lang="en-US" sz="3200" b="1" dirty="0" smtClean="0">
                <a:solidFill>
                  <a:srgbClr val="FF0000"/>
                </a:solidFill>
                <a:latin typeface="Chiller" pitchFamily="82" charset="0"/>
              </a:rPr>
              <a:t> up</a:t>
            </a:r>
            <a:r>
              <a:rPr lang="en-US" sz="2000" b="1" dirty="0" smtClean="0">
                <a:solidFill>
                  <a:srgbClr val="FF0000"/>
                </a:solidFill>
              </a:rPr>
              <a:t>, but charity </a:t>
            </a:r>
            <a:r>
              <a:rPr lang="en-US" sz="2000" b="1" dirty="0" err="1" smtClean="0">
                <a:solidFill>
                  <a:srgbClr val="FF0000"/>
                </a:solidFill>
              </a:rPr>
              <a:t>edifieth</a:t>
            </a:r>
            <a:r>
              <a:rPr lang="en-US" sz="2000" b="1" dirty="0" smtClean="0">
                <a:solidFill>
                  <a:srgbClr val="FF0000"/>
                </a:solidFill>
              </a:rPr>
              <a:t>.</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t>Why Christians Don’t Study Prophecy:</a:t>
            </a:r>
            <a:endParaRPr lang="en-US" b="1" dirty="0"/>
          </a:p>
        </p:txBody>
      </p:sp>
      <p:sp>
        <p:nvSpPr>
          <p:cNvPr id="4" name="TextBox 3"/>
          <p:cNvSpPr txBox="1"/>
          <p:nvPr/>
        </p:nvSpPr>
        <p:spPr>
          <a:xfrm>
            <a:off x="152400" y="1447800"/>
            <a:ext cx="8991600" cy="3785652"/>
          </a:xfrm>
          <a:prstGeom prst="rect">
            <a:avLst/>
          </a:prstGeom>
          <a:noFill/>
        </p:spPr>
        <p:txBody>
          <a:bodyPr wrap="square" rtlCol="0">
            <a:spAutoFit/>
          </a:bodyPr>
          <a:lstStyle/>
          <a:p>
            <a:r>
              <a:rPr lang="en-US" sz="2400" b="1" dirty="0" smtClean="0"/>
              <a:t>(1)  </a:t>
            </a:r>
            <a:r>
              <a:rPr lang="en-US" sz="2400" dirty="0" smtClean="0"/>
              <a:t>Some mistakenly think that the subject is too involved and difficult.</a:t>
            </a:r>
          </a:p>
          <a:p>
            <a:pPr marL="457200" indent="-457200">
              <a:buAutoNum type="arabicParenBoth" startAt="2"/>
            </a:pPr>
            <a:r>
              <a:rPr lang="en-US" sz="2400" dirty="0" smtClean="0"/>
              <a:t>Some feel that to study prophecy leads to speculation. There is a danger of this, but surely we can be Spirit-led in our study of God's truth?</a:t>
            </a:r>
          </a:p>
          <a:p>
            <a:pPr marL="457200" indent="-457200"/>
            <a:r>
              <a:rPr lang="en-US" sz="2400" dirty="0" smtClean="0"/>
              <a:t>(3) Still others say that the prophetic outlook is a very dark one and that to study it leads to pessimism.</a:t>
            </a:r>
          </a:p>
          <a:p>
            <a:pPr marL="457200" indent="-457200"/>
            <a:endParaRPr lang="en-US" sz="2400" dirty="0"/>
          </a:p>
          <a:p>
            <a:pPr marL="457200" indent="-457200"/>
            <a:r>
              <a:rPr lang="en-US" sz="2400" b="1" dirty="0" smtClean="0"/>
              <a:t>THERE ARE TWO EXTREMES</a:t>
            </a:r>
          </a:p>
          <a:p>
            <a:pPr marL="457200" indent="-457200"/>
            <a:r>
              <a:rPr lang="en-US" sz="2400" b="1" dirty="0" smtClean="0"/>
              <a:t>	LIVING AT PROPHECY SEMINARS</a:t>
            </a:r>
          </a:p>
          <a:p>
            <a:pPr marL="457200" indent="-457200"/>
            <a:r>
              <a:rPr lang="en-US" sz="2400" b="1" dirty="0" smtClean="0"/>
              <a:t>	DISCREDITING PROPHECY</a:t>
            </a:r>
          </a:p>
        </p:txBody>
      </p:sp>
      <p:sp>
        <p:nvSpPr>
          <p:cNvPr id="5" name="TextBox 4"/>
          <p:cNvSpPr txBox="1"/>
          <p:nvPr/>
        </p:nvSpPr>
        <p:spPr>
          <a:xfrm>
            <a:off x="228600" y="5334000"/>
            <a:ext cx="8610600" cy="1323439"/>
          </a:xfrm>
          <a:prstGeom prst="rect">
            <a:avLst/>
          </a:prstGeom>
          <a:noFill/>
        </p:spPr>
        <p:txBody>
          <a:bodyPr wrap="square" rtlCol="0">
            <a:spAutoFit/>
          </a:bodyPr>
          <a:lstStyle/>
          <a:p>
            <a:r>
              <a:rPr lang="en-US" sz="2000" b="1" dirty="0" smtClean="0"/>
              <a:t>You can tell when Prophecy is taken too far – </a:t>
            </a:r>
          </a:p>
          <a:p>
            <a:r>
              <a:rPr lang="en-US" sz="2000" b="1" dirty="0" smtClean="0"/>
              <a:t>When you are looking for “signs of His coming” more than looking for “Him who is coming” you’ve turned prophecy into something God never intended it to be.</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Basic Prophesy Chart Premillenial copy.jpg"/>
          <p:cNvPicPr>
            <a:picLocks noChangeAspect="1"/>
          </p:cNvPicPr>
          <p:nvPr/>
        </p:nvPicPr>
        <p:blipFill>
          <a:blip r:embed="rId3" cstate="print"/>
          <a:stretch>
            <a:fillRect/>
          </a:stretch>
        </p:blipFill>
        <p:spPr>
          <a:xfrm>
            <a:off x="0" y="1402"/>
            <a:ext cx="9143999" cy="6855195"/>
          </a:xfrm>
          <a:prstGeom prst="rect">
            <a:avLst/>
          </a:prstGeom>
        </p:spPr>
      </p:pic>
      <p:sp>
        <p:nvSpPr>
          <p:cNvPr id="3" name="Rectangle 2"/>
          <p:cNvSpPr/>
          <p:nvPr/>
        </p:nvSpPr>
        <p:spPr>
          <a:xfrm>
            <a:off x="0" y="5029200"/>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103674"/>
            <a:ext cx="9144000" cy="1754326"/>
          </a:xfrm>
          <a:prstGeom prst="rect">
            <a:avLst/>
          </a:prstGeom>
          <a:noFill/>
        </p:spPr>
        <p:txBody>
          <a:bodyPr wrap="square" rtlCol="0">
            <a:spAutoFit/>
          </a:bodyPr>
          <a:lstStyle/>
          <a:p>
            <a:r>
              <a:rPr lang="en-US" b="1" dirty="0" smtClean="0"/>
              <a:t>The Rapture is the APPEARING – </a:t>
            </a:r>
            <a:r>
              <a:rPr lang="en-US" b="1" dirty="0" smtClean="0">
                <a:solidFill>
                  <a:srgbClr val="0000CC"/>
                </a:solidFill>
              </a:rPr>
              <a:t>I Tim. 6:16;     II Tim. 1:10; 4:1, 8,       Titus 2:13,    I Peter 1:7</a:t>
            </a:r>
          </a:p>
          <a:p>
            <a:endParaRPr lang="en-US" b="1" dirty="0" smtClean="0">
              <a:solidFill>
                <a:srgbClr val="0000CC"/>
              </a:solidFill>
            </a:endParaRPr>
          </a:p>
          <a:p>
            <a:r>
              <a:rPr lang="en-US" b="1" dirty="0" smtClean="0"/>
              <a:t>The Rapture is in the Old Testament as well as the New Testament</a:t>
            </a:r>
          </a:p>
          <a:p>
            <a:r>
              <a:rPr lang="en-US" b="1" dirty="0" smtClean="0"/>
              <a:t>	It’s the next thing to happen, I am not looking for a sign, I’m listening for a sound!</a:t>
            </a:r>
          </a:p>
          <a:p>
            <a:r>
              <a:rPr lang="en-US" b="1" dirty="0" smtClean="0"/>
              <a:t>Your hope for it purifies you – I John 3:1-3</a:t>
            </a:r>
          </a:p>
          <a:p>
            <a:r>
              <a:rPr lang="en-US" b="1" dirty="0" smtClean="0"/>
              <a:t>Since it can happen at any moment, live so you won’t be ashamed – I John 2:28</a:t>
            </a:r>
            <a:endParaRPr lang="en-US" b="1" dirty="0"/>
          </a:p>
        </p:txBody>
      </p:sp>
      <p:sp>
        <p:nvSpPr>
          <p:cNvPr id="6" name="Rectangle 5"/>
          <p:cNvSpPr/>
          <p:nvPr/>
        </p:nvSpPr>
        <p:spPr>
          <a:xfrm>
            <a:off x="4876800" y="3124200"/>
            <a:ext cx="4267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left)">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Basic Prophesy Chart Premillenial copy.jpg"/>
          <p:cNvPicPr>
            <a:picLocks noChangeAspect="1"/>
          </p:cNvPicPr>
          <p:nvPr/>
        </p:nvPicPr>
        <p:blipFill>
          <a:blip r:embed="rId3" cstate="print"/>
          <a:stretch>
            <a:fillRect/>
          </a:stretch>
        </p:blipFill>
        <p:spPr>
          <a:xfrm>
            <a:off x="0" y="1402"/>
            <a:ext cx="9143999" cy="6855195"/>
          </a:xfrm>
          <a:prstGeom prst="rect">
            <a:avLst/>
          </a:prstGeom>
        </p:spPr>
      </p:pic>
      <p:sp>
        <p:nvSpPr>
          <p:cNvPr id="3" name="Rectangle 2"/>
          <p:cNvSpPr/>
          <p:nvPr/>
        </p:nvSpPr>
        <p:spPr>
          <a:xfrm>
            <a:off x="0" y="563880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800600" y="3124200"/>
            <a:ext cx="43434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00600" y="2971800"/>
            <a:ext cx="4343400" cy="3970318"/>
          </a:xfrm>
          <a:prstGeom prst="rect">
            <a:avLst/>
          </a:prstGeom>
          <a:noFill/>
        </p:spPr>
        <p:txBody>
          <a:bodyPr wrap="square" rtlCol="0">
            <a:spAutoFit/>
          </a:bodyPr>
          <a:lstStyle/>
          <a:p>
            <a:r>
              <a:rPr lang="en-US" dirty="0" smtClean="0"/>
              <a:t>Revelation 4 = The Rapture</a:t>
            </a:r>
          </a:p>
          <a:p>
            <a:r>
              <a:rPr lang="en-US" dirty="0" smtClean="0"/>
              <a:t>The Rapture happens because the church looses it’s salt – Romans 11:17-23</a:t>
            </a:r>
          </a:p>
          <a:p>
            <a:endParaRPr lang="en-US" dirty="0" smtClean="0"/>
          </a:p>
          <a:p>
            <a:r>
              <a:rPr lang="en-US" dirty="0" smtClean="0"/>
              <a:t>The </a:t>
            </a:r>
            <a:r>
              <a:rPr lang="en-US" dirty="0" err="1" smtClean="0"/>
              <a:t>Judment</a:t>
            </a:r>
            <a:r>
              <a:rPr lang="en-US" dirty="0" smtClean="0"/>
              <a:t> Seat of Christ happens after the Rapture</a:t>
            </a:r>
          </a:p>
          <a:p>
            <a:endParaRPr lang="en-US" dirty="0" smtClean="0"/>
          </a:p>
          <a:p>
            <a:r>
              <a:rPr lang="en-US" b="1" dirty="0" smtClean="0"/>
              <a:t>Crowns</a:t>
            </a:r>
          </a:p>
          <a:p>
            <a:r>
              <a:rPr lang="en-US" dirty="0" smtClean="0"/>
              <a:t>I Thess. 2:19 – Soul Winner’s Crown</a:t>
            </a:r>
          </a:p>
          <a:p>
            <a:r>
              <a:rPr lang="en-US" dirty="0" smtClean="0"/>
              <a:t>I Peter 5:4 – Shepherd’s Crown</a:t>
            </a:r>
          </a:p>
          <a:p>
            <a:r>
              <a:rPr lang="en-US" dirty="0" smtClean="0"/>
              <a:t>Rev. 2:10 – Martyr’s Crown</a:t>
            </a:r>
          </a:p>
          <a:p>
            <a:r>
              <a:rPr lang="en-US" dirty="0" smtClean="0"/>
              <a:t>II Tim. 4:8 – Crown of Righteousness</a:t>
            </a:r>
          </a:p>
          <a:p>
            <a:r>
              <a:rPr lang="en-US" dirty="0" smtClean="0"/>
              <a:t>James 1:12 – Crown of Life </a:t>
            </a:r>
            <a:r>
              <a:rPr lang="en-US" sz="1100" dirty="0" smtClean="0"/>
              <a:t>(enduring temptation)</a:t>
            </a:r>
          </a:p>
          <a:p>
            <a:r>
              <a:rPr lang="en-US" dirty="0" smtClean="0"/>
              <a:t>Revelation 4:10-11    Crowns to Cast</a:t>
            </a:r>
          </a:p>
        </p:txBody>
      </p:sp>
      <p:sp>
        <p:nvSpPr>
          <p:cNvPr id="7" name="TextBox 6"/>
          <p:cNvSpPr txBox="1"/>
          <p:nvPr/>
        </p:nvSpPr>
        <p:spPr>
          <a:xfrm>
            <a:off x="0" y="5715000"/>
            <a:ext cx="4343400" cy="1200329"/>
          </a:xfrm>
          <a:prstGeom prst="rect">
            <a:avLst/>
          </a:prstGeom>
          <a:noFill/>
        </p:spPr>
        <p:txBody>
          <a:bodyPr wrap="square" rtlCol="0">
            <a:spAutoFit/>
          </a:bodyPr>
          <a:lstStyle/>
          <a:p>
            <a:r>
              <a:rPr lang="en-US" dirty="0" smtClean="0"/>
              <a:t>Your sins are not put on a giant screen</a:t>
            </a:r>
          </a:p>
          <a:p>
            <a:endParaRPr lang="en-US" dirty="0" smtClean="0"/>
          </a:p>
          <a:p>
            <a:r>
              <a:rPr lang="en-US" dirty="0" smtClean="0"/>
              <a:t>You loose rewards if you don’t live right – </a:t>
            </a:r>
          </a:p>
          <a:p>
            <a:r>
              <a:rPr lang="en-US" dirty="0" smtClean="0"/>
              <a:t>II John vs. 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ipe(left)">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left)">
                                      <p:cBhvr>
                                        <p:cTn id="39" dur="500"/>
                                        <p:tgtEl>
                                          <p:spTgt spid="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wipe(left)">
                                      <p:cBhvr>
                                        <p:cTn id="44" dur="5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wipe(left)">
                                      <p:cBhvr>
                                        <p:cTn id="49" dur="500"/>
                                        <p:tgtEl>
                                          <p:spTgt spid="6">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wipe(left)">
                                      <p:cBhvr>
                                        <p:cTn id="54" dur="500"/>
                                        <p:tgtEl>
                                          <p:spTgt spid="6">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animEffect transition="in" filter="wipe(left)">
                                      <p:cBhvr>
                                        <p:cTn id="59" dur="500"/>
                                        <p:tgtEl>
                                          <p:spTgt spid="6">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xEl>
                                              <p:pRg st="11" end="11"/>
                                            </p:txEl>
                                          </p:spTgt>
                                        </p:tgtEl>
                                        <p:attrNameLst>
                                          <p:attrName>style.visibility</p:attrName>
                                        </p:attrNameLst>
                                      </p:cBhvr>
                                      <p:to>
                                        <p:strVal val="visible"/>
                                      </p:to>
                                    </p:set>
                                    <p:animEffect transition="in" filter="wipe(left)">
                                      <p:cBhvr>
                                        <p:cTn id="64" dur="500"/>
                                        <p:tgtEl>
                                          <p:spTgt spid="6">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animEffect transition="in" filter="wipe(left)">
                                      <p:cBhvr>
                                        <p:cTn id="69" dur="500"/>
                                        <p:tgtEl>
                                          <p:spTgt spid="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xEl>
                                              <p:pRg st="2" end="2"/>
                                            </p:txEl>
                                          </p:spTgt>
                                        </p:tgtEl>
                                        <p:attrNameLst>
                                          <p:attrName>style.visibility</p:attrName>
                                        </p:attrNameLst>
                                      </p:cBhvr>
                                      <p:to>
                                        <p:strVal val="visible"/>
                                      </p:to>
                                    </p:set>
                                    <p:animEffect transition="in" filter="wipe(left)">
                                      <p:cBhvr>
                                        <p:cTn id="74" dur="500"/>
                                        <p:tgtEl>
                                          <p:spTgt spid="7">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Effect transition="in" filter="wipe(left)">
                                      <p:cBhvr>
                                        <p:cTn id="7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76200"/>
            <a:ext cx="8686800" cy="1631216"/>
          </a:xfrm>
          <a:prstGeom prst="rect">
            <a:avLst/>
          </a:prstGeom>
          <a:noFill/>
        </p:spPr>
        <p:txBody>
          <a:bodyPr wrap="square" rtlCol="0">
            <a:spAutoFit/>
          </a:bodyPr>
          <a:lstStyle/>
          <a:p>
            <a:r>
              <a:rPr lang="en-US" sz="2800" b="1" dirty="0" smtClean="0">
                <a:solidFill>
                  <a:schemeClr val="bg1"/>
                </a:solidFill>
              </a:rPr>
              <a:t>Revelation 19:10</a:t>
            </a:r>
            <a:r>
              <a:rPr lang="en-US" sz="2400" b="1" dirty="0" smtClean="0">
                <a:solidFill>
                  <a:schemeClr val="bg1"/>
                </a:solidFill>
              </a:rPr>
              <a:t>    And I fell at his feet to worship him. And he said unto me, See </a:t>
            </a:r>
            <a:r>
              <a:rPr lang="en-US" sz="2400" b="1" i="1" dirty="0" smtClean="0">
                <a:solidFill>
                  <a:schemeClr val="bg1"/>
                </a:solidFill>
              </a:rPr>
              <a:t>thou do it not:</a:t>
            </a:r>
            <a:r>
              <a:rPr lang="en-US" sz="2400" b="1" i="1" dirty="0" smtClean="0">
                <a:solidFill>
                  <a:srgbClr val="FFFF00"/>
                </a:solidFill>
              </a:rPr>
              <a:t> I am thy </a:t>
            </a:r>
            <a:r>
              <a:rPr lang="en-US" sz="2400" b="1" i="1" dirty="0" err="1" smtClean="0">
                <a:solidFill>
                  <a:srgbClr val="FFFF00"/>
                </a:solidFill>
              </a:rPr>
              <a:t>fellowservant</a:t>
            </a:r>
            <a:r>
              <a:rPr lang="en-US" sz="2400" b="1" i="1" dirty="0" smtClean="0">
                <a:solidFill>
                  <a:srgbClr val="FFFF00"/>
                </a:solidFill>
              </a:rPr>
              <a:t>, and of thy brethren that have the testimony of Jesus:</a:t>
            </a:r>
            <a:r>
              <a:rPr lang="en-US" sz="2400" b="1" i="1" dirty="0" smtClean="0">
                <a:solidFill>
                  <a:schemeClr val="bg1"/>
                </a:solidFill>
              </a:rPr>
              <a:t> worship God: </a:t>
            </a:r>
            <a:r>
              <a:rPr lang="en-US" sz="2400" b="1" i="1" u="sng" dirty="0" smtClean="0">
                <a:solidFill>
                  <a:schemeClr val="bg1"/>
                </a:solidFill>
              </a:rPr>
              <a:t>for the testimony of Jesus </a:t>
            </a:r>
            <a:r>
              <a:rPr lang="en-US" sz="2400" b="1" i="1" dirty="0" smtClean="0">
                <a:solidFill>
                  <a:srgbClr val="FF0000"/>
                </a:solidFill>
              </a:rPr>
              <a:t>is</a:t>
            </a:r>
            <a:r>
              <a:rPr lang="en-US" sz="2400" b="1" i="1" u="sng" dirty="0" smtClean="0">
                <a:solidFill>
                  <a:schemeClr val="bg1"/>
                </a:solidFill>
              </a:rPr>
              <a:t> the spirit of prophecy</a:t>
            </a:r>
            <a:r>
              <a:rPr lang="en-US" sz="2400" b="1" i="1" dirty="0" smtClean="0">
                <a:solidFill>
                  <a:schemeClr val="bg1"/>
                </a:solidFill>
              </a:rPr>
              <a:t>.</a:t>
            </a:r>
            <a:endParaRPr lang="en-US" sz="2400" dirty="0">
              <a:solidFill>
                <a:schemeClr val="bg1"/>
              </a:solidFill>
            </a:endParaRPr>
          </a:p>
        </p:txBody>
      </p:sp>
      <p:sp>
        <p:nvSpPr>
          <p:cNvPr id="6" name="TextBox 5"/>
          <p:cNvSpPr txBox="1"/>
          <p:nvPr/>
        </p:nvSpPr>
        <p:spPr>
          <a:xfrm>
            <a:off x="3200400" y="1828800"/>
            <a:ext cx="5943600" cy="1292662"/>
          </a:xfrm>
          <a:prstGeom prst="rect">
            <a:avLst/>
          </a:prstGeom>
          <a:noFill/>
        </p:spPr>
        <p:txBody>
          <a:bodyPr wrap="square" rtlCol="0">
            <a:spAutoFit/>
          </a:bodyPr>
          <a:lstStyle/>
          <a:p>
            <a:pPr algn="ctr"/>
            <a:r>
              <a:rPr lang="en-US" sz="2600" dirty="0" smtClean="0">
                <a:solidFill>
                  <a:schemeClr val="bg1"/>
                </a:solidFill>
                <a:latin typeface="Bookman Old Style" pitchFamily="18" charset="0"/>
              </a:rPr>
              <a:t>The Creator and King of the Universe died for me 2,000 years ago and is coming to reign.</a:t>
            </a:r>
            <a:endParaRPr lang="en-US" dirty="0" smtClean="0">
              <a:solidFill>
                <a:schemeClr val="bg1"/>
              </a:solidFill>
              <a:latin typeface="Bookman Old Style" pitchFamily="18" charset="0"/>
            </a:endParaRPr>
          </a:p>
        </p:txBody>
      </p:sp>
      <p:sp>
        <p:nvSpPr>
          <p:cNvPr id="7" name="TextBox 6"/>
          <p:cNvSpPr txBox="1"/>
          <p:nvPr/>
        </p:nvSpPr>
        <p:spPr>
          <a:xfrm>
            <a:off x="4267200" y="3505200"/>
            <a:ext cx="4648200" cy="892552"/>
          </a:xfrm>
          <a:prstGeom prst="rect">
            <a:avLst/>
          </a:prstGeom>
          <a:noFill/>
        </p:spPr>
        <p:txBody>
          <a:bodyPr wrap="square" rtlCol="0">
            <a:spAutoFit/>
          </a:bodyPr>
          <a:lstStyle/>
          <a:p>
            <a:pPr algn="ctr"/>
            <a:r>
              <a:rPr lang="en-US" sz="2600" dirty="0" smtClean="0">
                <a:solidFill>
                  <a:schemeClr val="bg1"/>
                </a:solidFill>
                <a:latin typeface="Bookman Old Style" pitchFamily="18" charset="0"/>
              </a:rPr>
              <a:t>What is the theme of the whole BIBLE?</a:t>
            </a:r>
            <a:endParaRPr lang="en-US" dirty="0" smtClean="0">
              <a:solidFill>
                <a:schemeClr val="bg1"/>
              </a:solidFill>
              <a:latin typeface="Bookman Old Style" pitchFamily="18" charset="0"/>
            </a:endParaRPr>
          </a:p>
        </p:txBody>
      </p:sp>
      <p:sp>
        <p:nvSpPr>
          <p:cNvPr id="8" name="TextBox 7"/>
          <p:cNvSpPr txBox="1"/>
          <p:nvPr/>
        </p:nvSpPr>
        <p:spPr>
          <a:xfrm>
            <a:off x="4267200" y="4495800"/>
            <a:ext cx="3124200" cy="492443"/>
          </a:xfrm>
          <a:prstGeom prst="rect">
            <a:avLst/>
          </a:prstGeom>
          <a:noFill/>
        </p:spPr>
        <p:txBody>
          <a:bodyPr wrap="square" rtlCol="0">
            <a:spAutoFit/>
          </a:bodyPr>
          <a:lstStyle/>
          <a:p>
            <a:pPr algn="ctr"/>
            <a:r>
              <a:rPr lang="en-US" sz="2600" b="1" dirty="0" smtClean="0">
                <a:solidFill>
                  <a:schemeClr val="bg1"/>
                </a:solidFill>
                <a:latin typeface="Bookman Old Style" pitchFamily="18" charset="0"/>
              </a:rPr>
              <a:t> </a:t>
            </a:r>
            <a:r>
              <a:rPr lang="en-US" sz="2600" b="1" dirty="0" smtClean="0">
                <a:solidFill>
                  <a:srgbClr val="FFFF00"/>
                </a:solidFill>
                <a:latin typeface="Bookman Old Style" pitchFamily="18" charset="0"/>
              </a:rPr>
              <a:t>NOT Salvation</a:t>
            </a:r>
            <a:endParaRPr lang="en-US" b="1" dirty="0" smtClean="0">
              <a:solidFill>
                <a:srgbClr val="FFFF00"/>
              </a:solidFill>
              <a:latin typeface="Bookman Old Style" pitchFamily="18" charset="0"/>
            </a:endParaRPr>
          </a:p>
        </p:txBody>
      </p:sp>
      <p:sp>
        <p:nvSpPr>
          <p:cNvPr id="9" name="TextBox 8"/>
          <p:cNvSpPr txBox="1"/>
          <p:nvPr/>
        </p:nvSpPr>
        <p:spPr>
          <a:xfrm>
            <a:off x="5715000" y="5257800"/>
            <a:ext cx="3124200" cy="492443"/>
          </a:xfrm>
          <a:prstGeom prst="rect">
            <a:avLst/>
          </a:prstGeom>
          <a:noFill/>
        </p:spPr>
        <p:txBody>
          <a:bodyPr wrap="square" rtlCol="0">
            <a:spAutoFit/>
          </a:bodyPr>
          <a:lstStyle/>
          <a:p>
            <a:pPr algn="ctr"/>
            <a:r>
              <a:rPr lang="en-US" sz="2600" b="1" dirty="0" smtClean="0">
                <a:solidFill>
                  <a:srgbClr val="FFFF00"/>
                </a:solidFill>
                <a:latin typeface="Bookman Old Style" pitchFamily="18" charset="0"/>
              </a:rPr>
              <a:t> but A Throne</a:t>
            </a:r>
            <a:endParaRPr lang="en-US" b="1" dirty="0" smtClean="0">
              <a:solidFill>
                <a:srgbClr val="FFFF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1600200"/>
          </a:xfrm>
        </p:spPr>
        <p:txBody>
          <a:bodyPr>
            <a:normAutofit fontScale="90000"/>
          </a:bodyPr>
          <a:lstStyle/>
          <a:p>
            <a:r>
              <a:rPr lang="en-US" b="1" dirty="0" smtClean="0">
                <a:solidFill>
                  <a:schemeClr val="bg1"/>
                </a:solidFill>
              </a:rPr>
              <a:t>Prophecy</a:t>
            </a:r>
            <a:r>
              <a:rPr lang="en-US" dirty="0" smtClean="0"/>
              <a:t> – </a:t>
            </a:r>
            <a:r>
              <a:rPr lang="en-US" b="1" dirty="0" smtClean="0">
                <a:ln w="19050">
                  <a:solidFill>
                    <a:schemeClr val="bg1"/>
                  </a:solidFill>
                  <a:prstDash val="solid"/>
                </a:ln>
                <a:solidFill>
                  <a:srgbClr val="FF0000"/>
                </a:solidFill>
                <a:effectLst>
                  <a:outerShdw blurRad="50800" dist="38100" dir="13500000" algn="br" rotWithShape="0">
                    <a:prstClr val="black">
                      <a:alpha val="40000"/>
                    </a:prstClr>
                  </a:outerShdw>
                </a:effectLst>
              </a:rPr>
              <a:t>a divinely inspired utterance in the foretelling of future events</a:t>
            </a:r>
            <a:endParaRPr lang="en-US" dirty="0">
              <a:ln w="19050">
                <a:solidFill>
                  <a:schemeClr val="bg1"/>
                </a:solidFill>
                <a:prstDash val="solid"/>
              </a:ln>
              <a:solidFill>
                <a:srgbClr val="FF0000"/>
              </a:solidFill>
              <a:effectLst>
                <a:outerShdw blurRad="50800" dist="38100" dir="13500000" algn="br" rotWithShape="0">
                  <a:prstClr val="black">
                    <a:alpha val="40000"/>
                  </a:prstClr>
                </a:outerShdw>
              </a:effectLst>
            </a:endParaRPr>
          </a:p>
        </p:txBody>
      </p:sp>
      <p:sp>
        <p:nvSpPr>
          <p:cNvPr id="3" name="Subtitle 2"/>
          <p:cNvSpPr>
            <a:spLocks noGrp="1"/>
          </p:cNvSpPr>
          <p:nvPr>
            <p:ph type="subTitle" idx="1"/>
          </p:nvPr>
        </p:nvSpPr>
        <p:spPr>
          <a:xfrm>
            <a:off x="381000" y="1981200"/>
            <a:ext cx="8534400" cy="3200400"/>
          </a:xfrm>
        </p:spPr>
        <p:txBody>
          <a:bodyPr>
            <a:normAutofit fontScale="77500" lnSpcReduction="20000"/>
          </a:bodyPr>
          <a:lstStyle/>
          <a:p>
            <a:r>
              <a:rPr lang="en-US" sz="3300" b="1" dirty="0" smtClean="0">
                <a:ln w="15875">
                  <a:solidFill>
                    <a:schemeClr val="bg1"/>
                  </a:solidFill>
                </a:ln>
                <a:solidFill>
                  <a:srgbClr val="0000CC"/>
                </a:solidFill>
              </a:rPr>
              <a:t>Numbers 11:29</a:t>
            </a:r>
            <a:r>
              <a:rPr lang="en-US" sz="2800" b="1" dirty="0" smtClean="0">
                <a:solidFill>
                  <a:schemeClr val="bg1"/>
                </a:solidFill>
              </a:rPr>
              <a:t>  </a:t>
            </a:r>
            <a:r>
              <a:rPr lang="en-US" sz="2800" b="1" i="1" dirty="0" smtClean="0">
                <a:solidFill>
                  <a:schemeClr val="bg1"/>
                </a:solidFill>
              </a:rPr>
              <a:t>And Moses said unto him, </a:t>
            </a:r>
            <a:r>
              <a:rPr lang="en-US" sz="2800" b="1" i="1" dirty="0" err="1" smtClean="0">
                <a:solidFill>
                  <a:schemeClr val="bg1"/>
                </a:solidFill>
              </a:rPr>
              <a:t>Enviest</a:t>
            </a:r>
            <a:r>
              <a:rPr lang="en-US" sz="2800" b="1" i="1" dirty="0" smtClean="0">
                <a:solidFill>
                  <a:schemeClr val="bg1"/>
                </a:solidFill>
              </a:rPr>
              <a:t> thou for my sake? </a:t>
            </a:r>
            <a:r>
              <a:rPr lang="en-US" sz="2800" b="1" i="1" dirty="0" smtClean="0">
                <a:solidFill>
                  <a:schemeClr val="tx1"/>
                </a:solidFill>
              </a:rPr>
              <a:t>would God that all the LORD'S people were prophets, </a:t>
            </a:r>
            <a:r>
              <a:rPr lang="en-US" sz="2800" b="1" i="1" dirty="0" smtClean="0">
                <a:solidFill>
                  <a:schemeClr val="bg1"/>
                </a:solidFill>
              </a:rPr>
              <a:t>and that the LORD would put his spirit upon them! </a:t>
            </a:r>
          </a:p>
          <a:p>
            <a:endParaRPr lang="en-US" sz="2800" b="1" dirty="0" smtClean="0">
              <a:solidFill>
                <a:schemeClr val="bg1"/>
              </a:solidFill>
            </a:endParaRPr>
          </a:p>
          <a:p>
            <a:r>
              <a:rPr lang="en-US" sz="2800" b="1" dirty="0" smtClean="0">
                <a:solidFill>
                  <a:srgbClr val="0000CC"/>
                </a:solidFill>
              </a:rPr>
              <a:t>1 Corinthians 14:31</a:t>
            </a:r>
            <a:r>
              <a:rPr lang="en-US" sz="2400" b="1" dirty="0" smtClean="0">
                <a:solidFill>
                  <a:schemeClr val="bg1"/>
                </a:solidFill>
              </a:rPr>
              <a:t>  </a:t>
            </a:r>
            <a:r>
              <a:rPr lang="en-US" sz="2400" b="1" i="1" dirty="0" smtClean="0">
                <a:solidFill>
                  <a:schemeClr val="bg1"/>
                </a:solidFill>
              </a:rPr>
              <a:t>For </a:t>
            </a:r>
            <a:r>
              <a:rPr lang="en-US" sz="2400" b="1" i="1" dirty="0" smtClean="0">
                <a:solidFill>
                  <a:schemeClr val="tx1"/>
                </a:solidFill>
              </a:rPr>
              <a:t>ye may all prophesy one by one</a:t>
            </a:r>
            <a:r>
              <a:rPr lang="en-US" sz="2400" b="1" i="1" dirty="0" smtClean="0">
                <a:solidFill>
                  <a:schemeClr val="bg1"/>
                </a:solidFill>
              </a:rPr>
              <a:t>, that all may learn, and all may be comforted. </a:t>
            </a:r>
          </a:p>
          <a:p>
            <a:r>
              <a:rPr lang="en-US" sz="2800" b="1" dirty="0" smtClean="0">
                <a:solidFill>
                  <a:srgbClr val="0000CC"/>
                </a:solidFill>
              </a:rPr>
              <a:t>1 Corinthians 14:39</a:t>
            </a:r>
            <a:r>
              <a:rPr lang="en-US" sz="2800" b="1" dirty="0" smtClean="0">
                <a:solidFill>
                  <a:schemeClr val="bg1"/>
                </a:solidFill>
              </a:rPr>
              <a:t>  </a:t>
            </a:r>
            <a:r>
              <a:rPr lang="en-US" sz="2400" b="1" i="1" dirty="0" smtClean="0">
                <a:solidFill>
                  <a:schemeClr val="bg1"/>
                </a:solidFill>
              </a:rPr>
              <a:t>Wherefore, brethren, </a:t>
            </a:r>
            <a:r>
              <a:rPr lang="en-US" sz="2400" b="1" i="1" dirty="0" smtClean="0">
                <a:solidFill>
                  <a:schemeClr val="tx1"/>
                </a:solidFill>
              </a:rPr>
              <a:t>covet to prophesy</a:t>
            </a:r>
            <a:r>
              <a:rPr lang="en-US" sz="2400" b="1" i="1" dirty="0" smtClean="0">
                <a:solidFill>
                  <a:schemeClr val="bg1"/>
                </a:solidFill>
              </a:rPr>
              <a:t>,…</a:t>
            </a:r>
          </a:p>
          <a:p>
            <a:r>
              <a:rPr lang="en-US" sz="2400" b="1" dirty="0" smtClean="0">
                <a:solidFill>
                  <a:srgbClr val="006600"/>
                </a:solidFill>
              </a:rPr>
              <a:t>Just like </a:t>
            </a:r>
            <a:r>
              <a:rPr lang="en-US" sz="2400" b="1" dirty="0" err="1" smtClean="0">
                <a:solidFill>
                  <a:srgbClr val="006600"/>
                </a:solidFill>
              </a:rPr>
              <a:t>Agabus</a:t>
            </a:r>
            <a:r>
              <a:rPr lang="en-US" sz="2400" b="1" dirty="0" smtClean="0">
                <a:solidFill>
                  <a:srgbClr val="006600"/>
                </a:solidFill>
              </a:rPr>
              <a:t> prophesied to Paul about what was going to happen when he went to Jerusalem in Acts 21:9-12,</a:t>
            </a:r>
          </a:p>
          <a:p>
            <a:r>
              <a:rPr lang="en-US" sz="2400" b="1" dirty="0" smtClean="0">
                <a:solidFill>
                  <a:srgbClr val="006600"/>
                </a:solidFill>
              </a:rPr>
              <a:t>You can walk with the Lord so closely that you see the future.</a:t>
            </a:r>
          </a:p>
        </p:txBody>
      </p:sp>
      <p:sp>
        <p:nvSpPr>
          <p:cNvPr id="4" name="TextBox 3"/>
          <p:cNvSpPr txBox="1"/>
          <p:nvPr/>
        </p:nvSpPr>
        <p:spPr>
          <a:xfrm>
            <a:off x="533400" y="5257800"/>
            <a:ext cx="8077200" cy="1477328"/>
          </a:xfrm>
          <a:prstGeom prst="rect">
            <a:avLst/>
          </a:prstGeom>
          <a:noFill/>
        </p:spPr>
        <p:txBody>
          <a:bodyPr wrap="square" rtlCol="0">
            <a:spAutoFit/>
          </a:bodyPr>
          <a:lstStyle/>
          <a:p>
            <a:r>
              <a:rPr lang="en-US" b="1" dirty="0" smtClean="0">
                <a:solidFill>
                  <a:schemeClr val="bg1"/>
                </a:solidFill>
              </a:rPr>
              <a:t>Prophecy is very important</a:t>
            </a:r>
          </a:p>
          <a:p>
            <a:r>
              <a:rPr lang="en-US" b="1" dirty="0" smtClean="0">
                <a:solidFill>
                  <a:schemeClr val="bg1"/>
                </a:solidFill>
              </a:rPr>
              <a:t>	</a:t>
            </a:r>
            <a:r>
              <a:rPr lang="en-US" b="1" dirty="0" smtClean="0"/>
              <a:t>Over 1/3 of the Bible is prophecy or the foretelling of future events</a:t>
            </a:r>
          </a:p>
          <a:p>
            <a:r>
              <a:rPr lang="en-US" b="1" dirty="0" smtClean="0"/>
              <a:t>	God has given us thousands of verses that deal with prophecy</a:t>
            </a:r>
          </a:p>
          <a:p>
            <a:r>
              <a:rPr lang="en-US" b="1" dirty="0" smtClean="0"/>
              <a:t>	God has devoted whole books in the Bible to nothing but prophecy</a:t>
            </a:r>
          </a:p>
          <a:p>
            <a:r>
              <a:rPr lang="en-US" b="1" dirty="0" smtClean="0"/>
              <a:t>	</a:t>
            </a:r>
            <a:r>
              <a:rPr lang="en-US" b="1" dirty="0" smtClean="0">
                <a:solidFill>
                  <a:srgbClr val="FF0000"/>
                </a:solidFill>
              </a:rPr>
              <a:t>To neglect prophecy is to neglect a major portion of the Bible</a:t>
            </a:r>
            <a:endParaRPr lang="en-US" b="1" dirty="0">
              <a:solidFill>
                <a:srgbClr val="FF0000"/>
              </a:solidFill>
            </a:endParaRPr>
          </a:p>
        </p:txBody>
      </p:sp>
      <p:sp>
        <p:nvSpPr>
          <p:cNvPr id="5" name="TextBox 4"/>
          <p:cNvSpPr txBox="1"/>
          <p:nvPr/>
        </p:nvSpPr>
        <p:spPr>
          <a:xfrm>
            <a:off x="685800" y="1600200"/>
            <a:ext cx="8049896" cy="369332"/>
          </a:xfrm>
          <a:prstGeom prst="rect">
            <a:avLst/>
          </a:prstGeom>
          <a:noFill/>
        </p:spPr>
        <p:txBody>
          <a:bodyPr wrap="none" rtlCol="0">
            <a:spAutoFit/>
          </a:bodyPr>
          <a:lstStyle/>
          <a:p>
            <a:r>
              <a:rPr lang="en-US" b="1" dirty="0" smtClean="0">
                <a:solidFill>
                  <a:srgbClr val="FFFF00"/>
                </a:solidFill>
              </a:rPr>
              <a:t>There is the Old Testament position of Prophet or a </a:t>
            </a:r>
            <a:r>
              <a:rPr lang="en-US" b="1" dirty="0" smtClean="0">
                <a:solidFill>
                  <a:srgbClr val="FF0000"/>
                </a:solidFill>
              </a:rPr>
              <a:t>fore teller</a:t>
            </a:r>
            <a:r>
              <a:rPr lang="en-US" b="1" dirty="0" smtClean="0">
                <a:solidFill>
                  <a:srgbClr val="FFFF00"/>
                </a:solidFill>
              </a:rPr>
              <a:t> of the Word of God</a:t>
            </a:r>
            <a:endParaRPr lang="en-US" b="1" dirty="0">
              <a:solidFill>
                <a:srgbClr val="FFFF00"/>
              </a:solidFill>
            </a:endParaRPr>
          </a:p>
        </p:txBody>
      </p:sp>
      <p:sp>
        <p:nvSpPr>
          <p:cNvPr id="6" name="TextBox 5"/>
          <p:cNvSpPr txBox="1"/>
          <p:nvPr/>
        </p:nvSpPr>
        <p:spPr>
          <a:xfrm>
            <a:off x="838200" y="2895600"/>
            <a:ext cx="7918386" cy="369332"/>
          </a:xfrm>
          <a:prstGeom prst="rect">
            <a:avLst/>
          </a:prstGeom>
          <a:noFill/>
        </p:spPr>
        <p:txBody>
          <a:bodyPr wrap="none" rtlCol="0">
            <a:spAutoFit/>
          </a:bodyPr>
          <a:lstStyle/>
          <a:p>
            <a:r>
              <a:rPr lang="en-US" b="1" dirty="0" smtClean="0">
                <a:solidFill>
                  <a:srgbClr val="FFFF00"/>
                </a:solidFill>
              </a:rPr>
              <a:t>There is the New Testament gift of Prophecy that is </a:t>
            </a:r>
            <a:r>
              <a:rPr lang="en-US" b="1" dirty="0" smtClean="0">
                <a:solidFill>
                  <a:srgbClr val="FF0000"/>
                </a:solidFill>
              </a:rPr>
              <a:t>forth telling</a:t>
            </a:r>
            <a:r>
              <a:rPr lang="en-US" b="1" dirty="0" smtClean="0">
                <a:solidFill>
                  <a:srgbClr val="FFFF00"/>
                </a:solidFill>
              </a:rPr>
              <a:t> the Word of God</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left)">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left)">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left)">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left)">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wipe(left)">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allAtOnce"/>
      <p:bldP spid="6"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4826</TotalTime>
  <Words>2884</Words>
  <Application>Microsoft Office PowerPoint</Application>
  <PresentationFormat>On-screen Show (4:3)</PresentationFormat>
  <Paragraphs>246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Bible Prophecy</vt:lpstr>
      <vt:lpstr>Slide 2</vt:lpstr>
      <vt:lpstr>Slide 3</vt:lpstr>
      <vt:lpstr>What ever you learn about prophecy is supposed to:</vt:lpstr>
      <vt:lpstr>Why Christians Don’t Study Prophecy:</vt:lpstr>
      <vt:lpstr>Slide 6</vt:lpstr>
      <vt:lpstr>Slide 7</vt:lpstr>
      <vt:lpstr>Slide 8</vt:lpstr>
      <vt:lpstr>Prophecy – a divinely inspired utterance in the foretelling of future events</vt:lpstr>
      <vt:lpstr>Fulfilled Prophecy Proves God Authored the Bible</vt:lpstr>
      <vt:lpstr>Slide 11</vt:lpstr>
      <vt:lpstr>Our Biblical Interpretation of Prophecy is What Defines Our Purpose</vt:lpstr>
      <vt:lpstr>THEOLOGY determines PRACTICE</vt:lpstr>
      <vt:lpstr>Slide 14</vt:lpstr>
      <vt:lpstr>Creation is a Sign or Pattern of Prophecy  2 Peter 3:6-10  Whereby the world that then was, being overflowed with water, perished:  7  But the heavens and the earth, which are now, by the same word are kept in store, reserved unto fire against the day of judgment and perdition of ungodly men.  8  But, beloved, be not ignorant of this one thing, that one day is with the Lord as a thousand years, and a thousand years as one day.  9  The Lord is not slack concerning his promise, as some men count slackness; but is longsuffering to us-ward, not willing that any should perish, but that all should come to repentance.  10  But the day of the Lord will come as a thief in the night; in the which the heavens shall pass away with a great noise, and the elements shall melt with fervent heat, the earth also and the works that are therein shall be burned up. </vt:lpstr>
      <vt:lpstr>Selah Used in reference to the Millenium</vt:lpstr>
      <vt:lpstr>Two Types of PROPHECY</vt:lpstr>
      <vt:lpstr>Slide 18</vt:lpstr>
      <vt:lpstr>Slide 19</vt:lpstr>
      <vt:lpstr>Introduction to the Jewish or Biblical Prophetic Calendar</vt:lpstr>
      <vt:lpstr>The Feasts of Jehovah Leviticus 23</vt:lpstr>
      <vt:lpstr>The Feasts of Jehovah Leviticus 23</vt:lpstr>
      <vt:lpstr>The Tabernacle</vt:lpstr>
      <vt:lpstr>Nebuchadnezzar’s Dream Daniel 2</vt:lpstr>
      <vt:lpstr>Nebuchadnezzar’s Dream Daniel 2   Man’s impression of himself Daniel 7   (Daniel’s Vision) How God Sees Us</vt:lpstr>
      <vt:lpstr>Daniel’s 70 weeks in Daniel 9</vt:lpstr>
      <vt:lpstr>Daniel’s 70 Weeks</vt:lpstr>
      <vt:lpstr>The Coming Russian and Muslim Invasion of Israel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114</cp:revision>
  <dcterms:created xsi:type="dcterms:W3CDTF">2011-06-03T11:45:39Z</dcterms:created>
  <dcterms:modified xsi:type="dcterms:W3CDTF">2011-06-17T14:54:03Z</dcterms:modified>
</cp:coreProperties>
</file>